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64"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9" r:id="rId14"/>
    <p:sldId id="270" r:id="rId15"/>
    <p:sldId id="276" r:id="rId16"/>
    <p:sldId id="277" r:id="rId17"/>
    <p:sldId id="278" r:id="rId18"/>
    <p:sldId id="279" r:id="rId19"/>
    <p:sldId id="272" r:id="rId20"/>
    <p:sldId id="273" r:id="rId21"/>
    <p:sldId id="274" r:id="rId22"/>
    <p:sldId id="275" r:id="rId23"/>
    <p:sldId id="280" r:id="rId24"/>
    <p:sldId id="281" r:id="rId25"/>
    <p:sldId id="282" r:id="rId26"/>
    <p:sldId id="283" r:id="rId27"/>
    <p:sldId id="284" r:id="rId28"/>
    <p:sldId id="285" r:id="rId29"/>
    <p:sldId id="286" r:id="rId30"/>
    <p:sldId id="287" r:id="rId31"/>
    <p:sldId id="290" r:id="rId32"/>
    <p:sldId id="291" r:id="rId33"/>
    <p:sldId id="292" r:id="rId34"/>
    <p:sldId id="288" r:id="rId3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4660"/>
  </p:normalViewPr>
  <p:slideViewPr>
    <p:cSldViewPr>
      <p:cViewPr varScale="1">
        <p:scale>
          <a:sx n="80" d="100"/>
          <a:sy n="80" d="100"/>
        </p:scale>
        <p:origin x="-108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2"/>
      </p:bgRef>
    </p:bg>
    <p:spTree>
      <p:nvGrpSpPr>
        <p:cNvPr id="1" name=""/>
        <p:cNvGrpSpPr/>
        <p:nvPr/>
      </p:nvGrpSpPr>
      <p:grpSpPr>
        <a:xfrm>
          <a:off x="0" y="0"/>
          <a:ext cx="0" cy="0"/>
          <a:chOff x="0" y="0"/>
          <a:chExt cx="0" cy="0"/>
        </a:xfrm>
      </p:grpSpPr>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عنوان فرعي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17" name="عنصر نائب للتذييل 16"/>
          <p:cNvSpPr>
            <a:spLocks noGrp="1"/>
          </p:cNvSpPr>
          <p:nvPr>
            <p:ph type="ftr" sz="quarter" idx="11"/>
          </p:nvPr>
        </p:nvSpPr>
        <p:spPr/>
        <p:txBody>
          <a:bodyPr/>
          <a:lstStyle/>
          <a:p>
            <a:endParaRPr lang="ar-SA"/>
          </a:p>
        </p:txBody>
      </p:sp>
      <p:sp>
        <p:nvSpPr>
          <p:cNvPr id="7" name="رابط مستقيم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شكل بيضاوي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شكل بيضاوي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عنصر نائب لرقم الشريحة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B34F065-1154-456A-91E3-76DE8E75E17B}" type="slidenum">
              <a:rPr lang="ar-SA" smtClean="0"/>
              <a:pPr/>
              <a:t>‹#›</a:t>
            </a:fld>
            <a:endParaRPr lang="ar-SA"/>
          </a:p>
        </p:txBody>
      </p:sp>
      <p:sp>
        <p:nvSpPr>
          <p:cNvPr id="8" name="عنوان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bg>
      <p:bgRef idx="1001">
        <a:schemeClr val="bg2"/>
      </p:bgRef>
    </p:bg>
    <p:spTree>
      <p:nvGrpSpPr>
        <p:cNvPr id="1" name=""/>
        <p:cNvGrpSpPr/>
        <p:nvPr/>
      </p:nvGrpSpPr>
      <p:grpSpPr>
        <a:xfrm>
          <a:off x="0" y="0"/>
          <a:ext cx="0" cy="0"/>
          <a:chOff x="0" y="0"/>
          <a:chExt cx="0" cy="0"/>
        </a:xfrm>
      </p:grpSpPr>
      <p:sp>
        <p:nvSpPr>
          <p:cNvPr id="7" name="مستطيل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مستطيل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رابط مستقيم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شكل بيضاوي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شكل بيضاوي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6915912" y="3009901"/>
            <a:ext cx="457200" cy="441325"/>
          </a:xfrm>
        </p:spPr>
        <p:txBody>
          <a:bodyPr/>
          <a:lstStyle/>
          <a:p>
            <a:fld id="{0B34F065-1154-456A-91E3-76DE8E75E17B}" type="slidenum">
              <a:rPr lang="ar-SA" smtClean="0"/>
              <a:pPr/>
              <a:t>‹#›</a:t>
            </a:fld>
            <a:endParaRPr lang="ar-SA"/>
          </a:p>
        </p:txBody>
      </p:sp>
      <p:sp>
        <p:nvSpPr>
          <p:cNvPr id="3" name="عنصر نائب للعنوان العمودي 2"/>
          <p:cNvSpPr>
            <a:spLocks noGrp="1"/>
          </p:cNvSpPr>
          <p:nvPr>
            <p:ph type="body" orient="vert" idx="1"/>
          </p:nvPr>
        </p:nvSpPr>
        <p:spPr>
          <a:xfrm>
            <a:off x="304800" y="304800"/>
            <a:ext cx="6553200" cy="5821366"/>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2" name="عنوان عمودي 1"/>
          <p:cNvSpPr>
            <a:spLocks noGrp="1"/>
          </p:cNvSpPr>
          <p:nvPr>
            <p:ph type="title" orient="vert"/>
          </p:nvPr>
        </p:nvSpPr>
        <p:spPr>
          <a:xfrm>
            <a:off x="7391400" y="304801"/>
            <a:ext cx="1447800" cy="5851525"/>
          </a:xfrm>
        </p:spPr>
        <p:txBody>
          <a:bodyPr vert="eaVert"/>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solidFill>
                  <a:schemeClr val="accent3">
                    <a:shade val="75000"/>
                  </a:schemeClr>
                </a:solidFill>
              </a:defRPr>
            </a:lvl1p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a:xfrm>
            <a:off x="4361688" y="1026372"/>
            <a:ext cx="457200" cy="441325"/>
          </a:xfrm>
        </p:spPr>
        <p:txBody>
          <a:bodyPr/>
          <a:lstStyle/>
          <a:p>
            <a:fld id="{0B34F065-1154-456A-91E3-76DE8E75E17B}" type="slidenum">
              <a:rPr lang="ar-SA" smtClean="0"/>
              <a:pPr/>
              <a:t>‹#›</a:t>
            </a:fld>
            <a:endParaRPr lang="ar-SA"/>
          </a:p>
        </p:txBody>
      </p:sp>
      <p:sp>
        <p:nvSpPr>
          <p:cNvPr id="8" name="عنصر نائب للمحتوى 7"/>
          <p:cNvSpPr>
            <a:spLocks noGrp="1"/>
          </p:cNvSpPr>
          <p:nvPr>
            <p:ph sz="quarter" idx="1"/>
          </p:nvPr>
        </p:nvSpPr>
        <p:spPr>
          <a:xfrm>
            <a:off x="301752" y="1527048"/>
            <a:ext cx="8503920"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1"/>
      </p:bgRef>
    </p:bg>
    <p:spTree>
      <p:nvGrpSpPr>
        <p:cNvPr id="1" name=""/>
        <p:cNvGrpSpPr/>
        <p:nvPr/>
      </p:nvGrpSpPr>
      <p:grpSpPr>
        <a:xfrm>
          <a:off x="0" y="0"/>
          <a:ext cx="0" cy="0"/>
          <a:chOff x="0" y="0"/>
          <a:chExt cx="0" cy="0"/>
        </a:xfrm>
      </p:grpSpPr>
      <p:sp>
        <p:nvSpPr>
          <p:cNvPr id="17" name="مستطيل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عنصر نائب للنص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13" name="مستطيل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مستطيل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عنصر نائب للتذييل 4"/>
          <p:cNvSpPr>
            <a:spLocks noGrp="1"/>
          </p:cNvSpPr>
          <p:nvPr>
            <p:ph type="ftr" sz="quarter" idx="11"/>
          </p:nvPr>
        </p:nvSpPr>
        <p:spPr/>
        <p:txBody>
          <a:bodyPr/>
          <a:lstStyle/>
          <a:p>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8" name="رابط مستقيم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شكل بيضاوي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شكل بيضاوي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B34F065-1154-456A-91E3-76DE8E75E17B}" type="slidenum">
              <a:rPr lang="ar-SA" smtClean="0"/>
              <a:pPr/>
              <a:t>‹#›</a:t>
            </a:fld>
            <a:endParaRPr lang="ar-SA"/>
          </a:p>
        </p:txBody>
      </p:sp>
      <p:sp>
        <p:nvSpPr>
          <p:cNvPr id="2" name="عنوان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301752" y="228600"/>
            <a:ext cx="8534400" cy="758952"/>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a:xfrm>
            <a:off x="5791200" y="6409944"/>
            <a:ext cx="3044952" cy="365760"/>
          </a:xfrm>
        </p:spPr>
        <p:txBody>
          <a:bodyPr/>
          <a:lstStyle/>
          <a:p>
            <a:fld id="{1B8ABB09-4A1D-463E-8065-109CC2B7EFAA}" type="datetimeFigureOut">
              <a:rPr lang="ar-SA" smtClean="0"/>
              <a:pPr/>
              <a:t>21/04/1442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
        <p:nvSpPr>
          <p:cNvPr id="8" name="رابط مستقيم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عنصر نائب للمحتوى 9"/>
          <p:cNvSpPr>
            <a:spLocks noGrp="1"/>
          </p:cNvSpPr>
          <p:nvPr>
            <p:ph sz="half" idx="1"/>
          </p:nvPr>
        </p:nvSpPr>
        <p:spPr>
          <a:xfrm>
            <a:off x="301752" y="1371600"/>
            <a:ext cx="4038600" cy="4681728"/>
          </a:xfrm>
        </p:spPr>
        <p:txBody>
          <a:bodyPr/>
          <a:lstStyle>
            <a:lvl1pPr>
              <a:defRPr sz="2500"/>
            </a:lvl1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2" name="عنصر نائب للمحتوى 11"/>
          <p:cNvSpPr>
            <a:spLocks noGrp="1"/>
          </p:cNvSpPr>
          <p:nvPr>
            <p:ph sz="half" idx="2"/>
          </p:nvPr>
        </p:nvSpPr>
        <p:spPr>
          <a:xfrm>
            <a:off x="4800600" y="1371600"/>
            <a:ext cx="4038600" cy="4681728"/>
          </a:xfrm>
        </p:spPr>
        <p:txBody>
          <a:bodyPr/>
          <a:lstStyle>
            <a:lvl1pPr>
              <a:defRPr sz="2500"/>
            </a:lvl1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1">
        <a:schemeClr val="bg2"/>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مستطيل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مستطيل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مستطيل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مستطيل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مستطيل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عنصر نائب للنص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8" name="عنصر نائب للتذييل 7"/>
          <p:cNvSpPr>
            <a:spLocks noGrp="1"/>
          </p:cNvSpPr>
          <p:nvPr>
            <p:ph type="ftr" sz="quarter" idx="11"/>
          </p:nvPr>
        </p:nvSpPr>
        <p:spPr>
          <a:xfrm>
            <a:off x="304800" y="6409944"/>
            <a:ext cx="3581400" cy="365760"/>
          </a:xfrm>
        </p:spPr>
        <p:txBody>
          <a:bodyPr/>
          <a:lstStyle/>
          <a:p>
            <a:endParaRPr lang="ar-SA"/>
          </a:p>
        </p:txBody>
      </p:sp>
      <p:sp>
        <p:nvSpPr>
          <p:cNvPr id="15" name="رابط مستقيم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عنصر نائب للمحتوى 23"/>
          <p:cNvSpPr>
            <a:spLocks noGrp="1"/>
          </p:cNvSpPr>
          <p:nvPr>
            <p:ph sz="quarter" idx="2"/>
          </p:nvPr>
        </p:nvSpPr>
        <p:spPr>
          <a:xfrm>
            <a:off x="301752" y="2471383"/>
            <a:ext cx="4041648" cy="3818404"/>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محتوى 25"/>
          <p:cNvSpPr>
            <a:spLocks noGrp="1"/>
          </p:cNvSpPr>
          <p:nvPr>
            <p:ph sz="quarter" idx="4"/>
          </p:nvPr>
        </p:nvSpPr>
        <p:spPr>
          <a:xfrm>
            <a:off x="4800600" y="2471383"/>
            <a:ext cx="4038600" cy="382219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شكل بيضاوي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شكل بيضاوي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عنصر نائب لرقم الشريحة 8"/>
          <p:cNvSpPr>
            <a:spLocks noGrp="1"/>
          </p:cNvSpPr>
          <p:nvPr>
            <p:ph type="sldNum" sz="quarter" idx="12"/>
          </p:nvPr>
        </p:nvSpPr>
        <p:spPr>
          <a:xfrm>
            <a:off x="4343400" y="1042416"/>
            <a:ext cx="457200" cy="441325"/>
          </a:xfrm>
        </p:spPr>
        <p:txBody>
          <a:bodyPr/>
          <a:lstStyle>
            <a:lvl1pPr algn="ctr">
              <a:defRPr/>
            </a:lvl1pPr>
          </a:lstStyle>
          <a:p>
            <a:fld id="{0B34F065-1154-456A-91E3-76DE8E75E17B}" type="slidenum">
              <a:rPr lang="ar-SA" smtClean="0"/>
              <a:pPr/>
              <a:t>‹#›</a:t>
            </a:fld>
            <a:endParaRPr lang="ar-SA"/>
          </a:p>
        </p:txBody>
      </p:sp>
      <p:sp>
        <p:nvSpPr>
          <p:cNvPr id="23" name="عنوان 22"/>
          <p:cNvSpPr>
            <a:spLocks noGrp="1"/>
          </p:cNvSpPr>
          <p:nvPr>
            <p:ph type="title"/>
          </p:nvPr>
        </p:nvSpPr>
        <p:spPr/>
        <p:txBody>
          <a:bodyPr rtlCol="0" anchor="b" anchorCtr="0"/>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a:xfrm>
            <a:off x="4343400" y="1036020"/>
            <a:ext cx="457200" cy="441325"/>
          </a:xfrm>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7" name="مستطيل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مستطيل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مستطيل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عنصر نائب للتاريخ 1"/>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9" name="مستطيل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مستطيل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مستطيل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عنوان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8" name="مستطيل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رابط مستقيم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عنصر نائب للمحتوى 19"/>
          <p:cNvSpPr>
            <a:spLocks noGrp="1"/>
          </p:cNvSpPr>
          <p:nvPr>
            <p:ph sz="quarter" idx="1"/>
          </p:nvPr>
        </p:nvSpPr>
        <p:spPr>
          <a:xfrm>
            <a:off x="3124200" y="685800"/>
            <a:ext cx="5638800" cy="54102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0" name="شكل بيضاوي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شكل بيضاوي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عنصر نائب لرقم الشريحة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B34F065-1154-456A-91E3-76DE8E75E17B}" type="slidenum">
              <a:rPr lang="ar-SA" smtClean="0"/>
              <a:pPr/>
              <a:t>‹#›</a:t>
            </a:fld>
            <a:endParaRPr lang="ar-SA"/>
          </a:p>
        </p:txBody>
      </p:sp>
      <p:sp>
        <p:nvSpPr>
          <p:cNvPr id="21" name="مستطيل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21/04/1442</a:t>
            </a:fld>
            <a:endParaRPr lang="ar-SA"/>
          </a:p>
        </p:txBody>
      </p:sp>
      <p:sp>
        <p:nvSpPr>
          <p:cNvPr id="6" name="عنصر نائب للتذييل 5"/>
          <p:cNvSpPr>
            <a:spLocks noGrp="1"/>
          </p:cNvSpPr>
          <p:nvPr>
            <p:ph type="ftr" sz="quarter" idx="11"/>
          </p:nvPr>
        </p:nvSpPr>
        <p:spPr>
          <a:xfrm>
            <a:off x="301752" y="6410848"/>
            <a:ext cx="3383280" cy="365760"/>
          </a:xfrm>
        </p:spPr>
        <p:txBody>
          <a:bodyPr/>
          <a:lstStyle/>
          <a:p>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1" name="رابط مستقيم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مستطيل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مستطيل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مستطيل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شكل بيضاوي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شكل بيضاوي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عنصر نائب لرقم الشريحة 6"/>
          <p:cNvSpPr>
            <a:spLocks noGrp="1"/>
          </p:cNvSpPr>
          <p:nvPr>
            <p:ph type="sldNum" sz="quarter" idx="12"/>
          </p:nvPr>
        </p:nvSpPr>
        <p:spPr>
          <a:xfrm>
            <a:off x="1371600" y="312738"/>
            <a:ext cx="457200" cy="441325"/>
          </a:xfrm>
        </p:spPr>
        <p:txBody>
          <a:bodyPr/>
          <a:lstStyle/>
          <a:p>
            <a:fld id="{0B34F065-1154-456A-91E3-76DE8E75E17B}" type="slidenum">
              <a:rPr lang="ar-SA" smtClean="0"/>
              <a:pPr/>
              <a:t>‹#›</a:t>
            </a:fld>
            <a:endParaRPr lang="ar-SA"/>
          </a:p>
        </p:txBody>
      </p:sp>
      <p:sp>
        <p:nvSpPr>
          <p:cNvPr id="2" name="عنوان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3000375" y="609600"/>
            <a:ext cx="5867400" cy="4267200"/>
          </a:xfrm>
        </p:spPr>
        <p:txBody>
          <a:bodyPr/>
          <a:lstStyle>
            <a:lvl1pPr marL="0" indent="0">
              <a:buNone/>
              <a:defRPr sz="3200"/>
            </a:lvl1pPr>
          </a:lstStyle>
          <a:p>
            <a:r>
              <a:rPr kumimoji="0" lang="ar-SA" smtClean="0"/>
              <a:t>انقر فوق الرمز لإضافة صورة</a:t>
            </a:r>
            <a:endParaRPr kumimoji="0" lang="en-US" dirty="0"/>
          </a:p>
        </p:txBody>
      </p:sp>
      <p:sp>
        <p:nvSpPr>
          <p:cNvPr id="4" name="عنصر نائب للنص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22" name="مستطيل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عنصر نائب للتاريخ 4"/>
          <p:cNvSpPr>
            <a:spLocks noGrp="1"/>
          </p:cNvSpPr>
          <p:nvPr>
            <p:ph type="dt" sz="half" idx="10"/>
          </p:nvPr>
        </p:nvSpPr>
        <p:spPr>
          <a:xfrm>
            <a:off x="5788152" y="6404984"/>
            <a:ext cx="3044952" cy="365760"/>
          </a:xfrm>
        </p:spPr>
        <p:txBody>
          <a:bodyPr/>
          <a:lstStyle/>
          <a:p>
            <a:fld id="{1B8ABB09-4A1D-463E-8065-109CC2B7EFAA}" type="datetimeFigureOut">
              <a:rPr lang="ar-SA" smtClean="0"/>
              <a:pPr/>
              <a:t>21/04/1442</a:t>
            </a:fld>
            <a:endParaRPr lang="ar-SA"/>
          </a:p>
        </p:txBody>
      </p:sp>
      <p:sp>
        <p:nvSpPr>
          <p:cNvPr id="6" name="عنصر نائب للتذييل 5"/>
          <p:cNvSpPr>
            <a:spLocks noGrp="1"/>
          </p:cNvSpPr>
          <p:nvPr>
            <p:ph type="ftr" sz="quarter" idx="11"/>
          </p:nvPr>
        </p:nvSpPr>
        <p:spPr>
          <a:xfrm>
            <a:off x="301752" y="6410848"/>
            <a:ext cx="3584448" cy="365760"/>
          </a:xfrm>
        </p:spPr>
        <p:txBody>
          <a:bodyPr/>
          <a:lstStyle/>
          <a:p>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مستطيل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عنصر نائب للتاريخ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B8ABB09-4A1D-463E-8065-109CC2B7EFAA}" type="datetimeFigureOut">
              <a:rPr lang="ar-SA" smtClean="0"/>
              <a:pPr/>
              <a:t>21/04/1442</a:t>
            </a:fld>
            <a:endParaRPr lang="ar-SA"/>
          </a:p>
        </p:txBody>
      </p:sp>
      <p:sp>
        <p:nvSpPr>
          <p:cNvPr id="3" name="عنصر نائب للتذييل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ar-SA"/>
          </a:p>
        </p:txBody>
      </p:sp>
      <p:sp>
        <p:nvSpPr>
          <p:cNvPr id="8" name="مستطيل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رابط مستقيم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شكل بيضاوي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شكل بيضاوي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عنصر نائب لرقم الشريحة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B34F065-1154-456A-91E3-76DE8E75E17B}" type="slidenum">
              <a:rPr lang="ar-SA" smtClean="0"/>
              <a:pPr/>
              <a:t>‹#›</a:t>
            </a:fld>
            <a:endParaRPr lang="ar-SA"/>
          </a:p>
        </p:txBody>
      </p:sp>
      <p:sp>
        <p:nvSpPr>
          <p:cNvPr id="22" name="عنصر نائب للعنوان 21"/>
          <p:cNvSpPr>
            <a:spLocks noGrp="1"/>
          </p:cNvSpPr>
          <p:nvPr>
            <p:ph type="title"/>
          </p:nvPr>
        </p:nvSpPr>
        <p:spPr>
          <a:xfrm>
            <a:off x="301752" y="228600"/>
            <a:ext cx="8534400" cy="758952"/>
          </a:xfrm>
          <a:prstGeom prst="rect">
            <a:avLst/>
          </a:prstGeom>
        </p:spPr>
        <p:txBody>
          <a:bodyPr vert="horz" anchor="b">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5.wav"/><Relationship Id="rId1" Type="http://schemas.openxmlformats.org/officeDocument/2006/relationships/audio" Target="../media/audio34.wa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5.wav"/><Relationship Id="rId7" Type="http://schemas.openxmlformats.org/officeDocument/2006/relationships/image" Target="../media/image5.png"/><Relationship Id="rId2" Type="http://schemas.openxmlformats.org/officeDocument/2006/relationships/audio" Target="../media/audio4.wav"/><Relationship Id="rId1" Type="http://schemas.openxmlformats.org/officeDocument/2006/relationships/audio" Target="../media/audio3.wav"/><Relationship Id="rId6" Type="http://schemas.openxmlformats.org/officeDocument/2006/relationships/slideLayout" Target="../slideLayouts/slideLayout5.xml"/><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0.wav"/><Relationship Id="rId7" Type="http://schemas.openxmlformats.org/officeDocument/2006/relationships/slideLayout" Target="../slideLayouts/slideLayout5.xml"/><Relationship Id="rId2" Type="http://schemas.openxmlformats.org/officeDocument/2006/relationships/audio" Target="../media/audio9.wav"/><Relationship Id="rId1" Type="http://schemas.openxmlformats.org/officeDocument/2006/relationships/audio" Target="../media/audio8.wav"/><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6.wav"/><Relationship Id="rId7" Type="http://schemas.openxmlformats.org/officeDocument/2006/relationships/image" Target="../media/image8.png"/><Relationship Id="rId2" Type="http://schemas.openxmlformats.org/officeDocument/2006/relationships/audio" Target="../media/audio15.wav"/><Relationship Id="rId1" Type="http://schemas.openxmlformats.org/officeDocument/2006/relationships/audio" Target="../media/audio14.wav"/><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audio17.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0.wav"/><Relationship Id="rId7" Type="http://schemas.openxmlformats.org/officeDocument/2006/relationships/image" Target="../media/image11.png"/><Relationship Id="rId2" Type="http://schemas.openxmlformats.org/officeDocument/2006/relationships/audio" Target="../media/audio19.wav"/><Relationship Id="rId1" Type="http://schemas.openxmlformats.org/officeDocument/2006/relationships/audio" Target="../media/audio18.wav"/><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audio" Target="../media/audio21.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4.wav"/><Relationship Id="rId7" Type="http://schemas.openxmlformats.org/officeDocument/2006/relationships/image" Target="../media/image13.png"/><Relationship Id="rId2" Type="http://schemas.openxmlformats.org/officeDocument/2006/relationships/audio" Target="../media/audio23.wav"/><Relationship Id="rId1" Type="http://schemas.openxmlformats.org/officeDocument/2006/relationships/audio" Target="../media/audio22.wav"/><Relationship Id="rId6" Type="http://schemas.openxmlformats.org/officeDocument/2006/relationships/slideLayout" Target="../slideLayouts/slideLayout2.xml"/><Relationship Id="rId5" Type="http://schemas.openxmlformats.org/officeDocument/2006/relationships/audio" Target="../media/audio26.wav"/><Relationship Id="rId10" Type="http://schemas.openxmlformats.org/officeDocument/2006/relationships/image" Target="../media/image7.png"/><Relationship Id="rId4" Type="http://schemas.openxmlformats.org/officeDocument/2006/relationships/audio" Target="../media/audio25.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7.png"/><Relationship Id="rId2" Type="http://schemas.openxmlformats.org/officeDocument/2006/relationships/audio" Target="../media/audio28.wav"/><Relationship Id="rId1" Type="http://schemas.openxmlformats.org/officeDocument/2006/relationships/audio" Target="../media/audio27.wav"/><Relationship Id="rId6" Type="http://schemas.openxmlformats.org/officeDocument/2006/relationships/image" Target="../media/image5.png"/><Relationship Id="rId5" Type="http://schemas.openxmlformats.org/officeDocument/2006/relationships/slideLayout" Target="../slideLayouts/slideLayout5.xml"/><Relationship Id="rId4" Type="http://schemas.openxmlformats.org/officeDocument/2006/relationships/audio" Target="../media/audio30.wav"/></Relationships>
</file>

<file path=ppt/slides/_rels/slide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32.wav"/><Relationship Id="rId1" Type="http://schemas.openxmlformats.org/officeDocument/2006/relationships/audio" Target="../media/audio31.wav"/><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dirty="0" smtClean="0">
                <a:solidFill>
                  <a:srgbClr val="FF0000"/>
                </a:solidFill>
              </a:rPr>
              <a:t>مقدمة في علم النفس الاجتماعي </a:t>
            </a:r>
            <a:endParaRPr lang="ar-SA" dirty="0">
              <a:solidFill>
                <a:srgbClr val="FF0000"/>
              </a:solidFill>
            </a:endParaRPr>
          </a:p>
        </p:txBody>
      </p:sp>
      <p:sp>
        <p:nvSpPr>
          <p:cNvPr id="9" name="عنصر نائب للمحتوى 8"/>
          <p:cNvSpPr>
            <a:spLocks noGrp="1"/>
          </p:cNvSpPr>
          <p:nvPr>
            <p:ph sz="quarter" idx="1"/>
          </p:nvPr>
        </p:nvSpPr>
        <p:spPr/>
        <p:txBody>
          <a:bodyPr>
            <a:normAutofit fontScale="92500" lnSpcReduction="10000"/>
          </a:bodyPr>
          <a:lstStyle/>
          <a:p>
            <a:pPr>
              <a:buNone/>
            </a:pPr>
            <a:r>
              <a:rPr lang="ar-IQ" dirty="0" smtClean="0">
                <a:solidFill>
                  <a:srgbClr val="FF0000"/>
                </a:solidFill>
              </a:rPr>
              <a:t> </a:t>
            </a:r>
            <a:r>
              <a:rPr lang="ar-IQ" dirty="0" smtClean="0">
                <a:solidFill>
                  <a:srgbClr val="FF0000"/>
                </a:solidFill>
              </a:rPr>
              <a:t>تعريف علم النفس </a:t>
            </a:r>
            <a:r>
              <a:rPr lang="ar-IQ" dirty="0" err="1" smtClean="0">
                <a:solidFill>
                  <a:srgbClr val="FF0000"/>
                </a:solidFill>
              </a:rPr>
              <a:t>الأجتماعي</a:t>
            </a:r>
            <a:r>
              <a:rPr lang="ar-IQ" dirty="0" smtClean="0">
                <a:solidFill>
                  <a:srgbClr val="FF0000"/>
                </a:solidFill>
              </a:rPr>
              <a:t> :</a:t>
            </a:r>
            <a:endParaRPr lang="ar-IQ" dirty="0" smtClean="0">
              <a:solidFill>
                <a:srgbClr val="FF0000"/>
              </a:solidFill>
            </a:endParaRPr>
          </a:p>
          <a:p>
            <a:pPr>
              <a:buNone/>
            </a:pPr>
            <a:r>
              <a:rPr lang="ar-IQ" sz="2400" dirty="0" smtClean="0"/>
              <a:t>ـ تعريف </a:t>
            </a:r>
            <a:r>
              <a:rPr lang="ar-IQ" sz="2400" dirty="0" err="1" smtClean="0"/>
              <a:t>كلينبرج</a:t>
            </a:r>
            <a:r>
              <a:rPr lang="ar-IQ" sz="2400" dirty="0" smtClean="0"/>
              <a:t> : هو الدراسة العلمية لسلوك الفرد في علاقته مع </a:t>
            </a:r>
            <a:r>
              <a:rPr lang="ar-IQ" sz="2400" dirty="0" err="1" smtClean="0"/>
              <a:t>الافراد</a:t>
            </a:r>
            <a:r>
              <a:rPr lang="ar-IQ" sz="2400" dirty="0" smtClean="0"/>
              <a:t> </a:t>
            </a:r>
            <a:r>
              <a:rPr lang="ar-IQ" sz="2400" dirty="0" err="1" smtClean="0"/>
              <a:t>الاخرين</a:t>
            </a:r>
            <a:r>
              <a:rPr lang="ar-IQ" sz="2400" dirty="0" smtClean="0"/>
              <a:t> . وهو يهتم بالفرد في موقف اجتماعي .</a:t>
            </a:r>
            <a:endParaRPr lang="en-US" sz="2400" dirty="0" smtClean="0"/>
          </a:p>
          <a:p>
            <a:pPr>
              <a:buNone/>
            </a:pPr>
            <a:r>
              <a:rPr lang="ar-IQ" sz="2400" dirty="0" smtClean="0"/>
              <a:t> تعريف </a:t>
            </a:r>
            <a:r>
              <a:rPr lang="ar-IQ" sz="2400" dirty="0" err="1" smtClean="0"/>
              <a:t>كرتش</a:t>
            </a:r>
            <a:r>
              <a:rPr lang="ar-IQ" sz="2400" dirty="0" smtClean="0"/>
              <a:t> </a:t>
            </a:r>
            <a:r>
              <a:rPr lang="ar-IQ" sz="2400" dirty="0" err="1" smtClean="0"/>
              <a:t>وكرتشفيلد</a:t>
            </a:r>
            <a:r>
              <a:rPr lang="ar-IQ" sz="2400" dirty="0" smtClean="0"/>
              <a:t> : هو العلم الذي يدرس سلوك الفرد في المجتمع أي أنه يتناول سلوك </a:t>
            </a:r>
            <a:r>
              <a:rPr lang="ar-IQ" sz="2400" dirty="0" err="1" smtClean="0"/>
              <a:t>الأنسان</a:t>
            </a:r>
            <a:r>
              <a:rPr lang="ar-IQ" sz="2400" dirty="0" smtClean="0"/>
              <a:t> داخل الجماعة سواء أكانت </a:t>
            </a:r>
            <a:r>
              <a:rPr lang="ar-IQ" sz="2400" dirty="0" err="1" smtClean="0"/>
              <a:t>الاسرة</a:t>
            </a:r>
            <a:r>
              <a:rPr lang="ar-IQ" sz="2400" dirty="0" smtClean="0"/>
              <a:t> </a:t>
            </a:r>
            <a:r>
              <a:rPr lang="ar-IQ" sz="2400" dirty="0" err="1" smtClean="0"/>
              <a:t>او</a:t>
            </a:r>
            <a:r>
              <a:rPr lang="ar-IQ" sz="2400" dirty="0" smtClean="0"/>
              <a:t> المدرسة </a:t>
            </a:r>
            <a:r>
              <a:rPr lang="ar-IQ" sz="2400" dirty="0" err="1" smtClean="0"/>
              <a:t>او</a:t>
            </a:r>
            <a:r>
              <a:rPr lang="ar-IQ" sz="2400" dirty="0" smtClean="0"/>
              <a:t> غير ذلك من الجماعات .</a:t>
            </a:r>
            <a:endParaRPr lang="en-US" sz="2400" dirty="0" smtClean="0"/>
          </a:p>
          <a:p>
            <a:pPr>
              <a:buNone/>
            </a:pPr>
            <a:r>
              <a:rPr lang="ar-IQ" sz="2400" dirty="0" smtClean="0"/>
              <a:t>تعريف شريف وشريف : هو الدراسة العلمية لخبرة الفرد وسلوكه وعلاقاتها بالمواقف الأجتماعية المحتوية لمثيرات وتشمل المواقف الاجتماعية كل ما يتفاعل مع الفرد من عناصر الثقافة الأجتماعية مادية ام غير مادية فتشمل الاولى الأدوات والالات المختلفة وتشمل الثانية اللغة , الدين ,المفاهيم ,القيم ,المؤسسات الاجتماعية. </a:t>
            </a:r>
            <a:endParaRPr lang="en-US" sz="2400" dirty="0" smtClean="0"/>
          </a:p>
          <a:p>
            <a:pPr>
              <a:buNone/>
            </a:pPr>
            <a:r>
              <a:rPr lang="ar-IQ" dirty="0" smtClean="0">
                <a:solidFill>
                  <a:srgbClr val="FF0000"/>
                </a:solidFill>
              </a:rPr>
              <a:t>مما سبق يمكن تحديد مجال هذا العلم على النحو </a:t>
            </a:r>
            <a:r>
              <a:rPr lang="ar-IQ" dirty="0" err="1" smtClean="0">
                <a:solidFill>
                  <a:srgbClr val="FF0000"/>
                </a:solidFill>
              </a:rPr>
              <a:t>الاتي</a:t>
            </a:r>
            <a:r>
              <a:rPr lang="ar-IQ" dirty="0" smtClean="0">
                <a:solidFill>
                  <a:srgbClr val="FF0000"/>
                </a:solidFill>
              </a:rPr>
              <a:t> : </a:t>
            </a:r>
            <a:endParaRPr lang="ar-IQ" dirty="0" smtClean="0">
              <a:solidFill>
                <a:srgbClr val="FF0000"/>
              </a:solidFill>
            </a:endParaRPr>
          </a:p>
          <a:p>
            <a:pPr>
              <a:buNone/>
            </a:pPr>
            <a:r>
              <a:rPr lang="ar-IQ" dirty="0" smtClean="0">
                <a:solidFill>
                  <a:srgbClr val="FF0000"/>
                </a:solidFill>
              </a:rPr>
              <a:t>هو </a:t>
            </a:r>
            <a:r>
              <a:rPr lang="ar-IQ" dirty="0" smtClean="0">
                <a:solidFill>
                  <a:srgbClr val="FF0000"/>
                </a:solidFill>
              </a:rPr>
              <a:t>عبارة عن الدراسة العلمية المنظمة للتفاعل الذي يحدث بين الفرد </a:t>
            </a:r>
            <a:r>
              <a:rPr lang="ar-IQ" dirty="0" err="1" smtClean="0">
                <a:solidFill>
                  <a:srgbClr val="FF0000"/>
                </a:solidFill>
              </a:rPr>
              <a:t>والاخرين</a:t>
            </a:r>
            <a:r>
              <a:rPr lang="ar-IQ" dirty="0" smtClean="0">
                <a:solidFill>
                  <a:srgbClr val="FF0000"/>
                </a:solidFill>
              </a:rPr>
              <a:t> .أي الاهتمام بدراسة التفاعل والعمليات .</a:t>
            </a:r>
            <a:endParaRPr lang="en-US" dirty="0" smtClean="0">
              <a:solidFill>
                <a:srgbClr val="FF0000"/>
              </a:solidFill>
            </a:endParaRPr>
          </a:p>
          <a:p>
            <a:pPr>
              <a:buNone/>
            </a:pPr>
            <a:endParaRPr lang="ar-IQ" dirty="0" smtClean="0"/>
          </a:p>
          <a:p>
            <a:pPr>
              <a:buNone/>
            </a:pPr>
            <a:endParaRPr lang="ar-IQ" dirty="0"/>
          </a:p>
        </p:txBody>
      </p:sp>
      <p:pic>
        <p:nvPicPr>
          <p:cNvPr id="7"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1108684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3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sz="quarter" idx="1"/>
          </p:nvPr>
        </p:nvSpPr>
        <p:spPr/>
        <p:txBody>
          <a:bodyPr/>
          <a:lstStyle/>
          <a:p>
            <a:pPr>
              <a:buNone/>
            </a:pPr>
            <a:r>
              <a:rPr lang="ar-IQ" dirty="0" smtClean="0"/>
              <a:t>من ذلك يمكن القول أن علم الاجتماع يتطابق مع علم النفس الاجتماعي .</a:t>
            </a:r>
          </a:p>
          <a:p>
            <a:pPr>
              <a:buNone/>
            </a:pPr>
            <a:r>
              <a:rPr lang="ar-IQ" dirty="0" smtClean="0"/>
              <a:t>فكلا العلمين يهتم بمظاهر مختلفة لحقيقة لا يمكن تجزئتها :</a:t>
            </a:r>
          </a:p>
          <a:p>
            <a:pPr>
              <a:buNone/>
            </a:pPr>
            <a:r>
              <a:rPr lang="ar-IQ" dirty="0" smtClean="0"/>
              <a:t>(</a:t>
            </a:r>
            <a:r>
              <a:rPr lang="ar-IQ" dirty="0" err="1" smtClean="0"/>
              <a:t>الافراد</a:t>
            </a:r>
            <a:r>
              <a:rPr lang="ar-IQ" dirty="0" smtClean="0"/>
              <a:t> لا يمكن فهمهم بمعزل عن علاقاتهم الاجتماعية مع بعضهم البعض , والعلاقات لا يمكن فهمها منعزلة عن الوحدات التي تتم بينهاهذه العلاقات .</a:t>
            </a:r>
          </a:p>
          <a:p>
            <a:pPr>
              <a:buNone/>
            </a:pPr>
            <a:endParaRPr lang="ar-IQ" dirty="0" smtClean="0"/>
          </a:p>
        </p:txBody>
      </p:sp>
      <p:pic>
        <p:nvPicPr>
          <p:cNvPr id="4" name="صوت مسجّل">
            <a:hlinkClick r:id="" action="ppaction://media"/>
          </p:cNvPr>
          <p:cNvPicPr>
            <a:picLocks noRot="1" noChangeAspect="1"/>
          </p:cNvPicPr>
          <p:nvPr>
            <a:wavAudioFile r:embed="rId1" name="صوت مسجّل"/>
          </p:nvPr>
        </p:nvPicPr>
        <p:blipFill>
          <a:blip r:embed="rId4"/>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4"/>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1739802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456"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dirty="0" smtClean="0">
                <a:solidFill>
                  <a:srgbClr val="FF0000"/>
                </a:solidFill>
              </a:rPr>
              <a:t>علم النفس الاجتماعي وعلم النفس التكويني </a:t>
            </a:r>
            <a:endParaRPr lang="ar-SA" dirty="0">
              <a:solidFill>
                <a:srgbClr val="FF0000"/>
              </a:solidFill>
            </a:endParaRPr>
          </a:p>
        </p:txBody>
      </p:sp>
      <p:sp>
        <p:nvSpPr>
          <p:cNvPr id="3" name="عنصر نائب للمحتوى 2"/>
          <p:cNvSpPr>
            <a:spLocks noGrp="1"/>
          </p:cNvSpPr>
          <p:nvPr>
            <p:ph sz="quarter" idx="1"/>
          </p:nvPr>
        </p:nvSpPr>
        <p:spPr/>
        <p:txBody>
          <a:bodyPr>
            <a:normAutofit/>
          </a:bodyPr>
          <a:lstStyle/>
          <a:p>
            <a:pPr>
              <a:buNone/>
            </a:pPr>
            <a:r>
              <a:rPr lang="ar-IQ" dirty="0" smtClean="0"/>
              <a:t> </a:t>
            </a:r>
            <a:r>
              <a:rPr lang="ar-IQ" dirty="0" smtClean="0">
                <a:solidFill>
                  <a:srgbClr val="FF0000"/>
                </a:solidFill>
              </a:rPr>
              <a:t>علم</a:t>
            </a:r>
            <a:r>
              <a:rPr lang="ar-IQ" dirty="0" smtClean="0"/>
              <a:t> </a:t>
            </a:r>
            <a:r>
              <a:rPr lang="ar-IQ" dirty="0" smtClean="0">
                <a:solidFill>
                  <a:srgbClr val="FF0000"/>
                </a:solidFill>
              </a:rPr>
              <a:t>النفس</a:t>
            </a:r>
            <a:r>
              <a:rPr lang="ar-IQ" dirty="0" smtClean="0"/>
              <a:t> </a:t>
            </a:r>
            <a:r>
              <a:rPr lang="ar-IQ" dirty="0" smtClean="0">
                <a:solidFill>
                  <a:srgbClr val="FF0000"/>
                </a:solidFill>
              </a:rPr>
              <a:t>التكويني</a:t>
            </a:r>
            <a:r>
              <a:rPr lang="ar-IQ" dirty="0" smtClean="0"/>
              <a:t> </a:t>
            </a:r>
            <a:r>
              <a:rPr lang="ar-IQ" dirty="0" smtClean="0"/>
              <a:t>:هو </a:t>
            </a:r>
            <a:r>
              <a:rPr lang="ar-IQ" dirty="0" smtClean="0"/>
              <a:t>الدراسة العملية لتطور سلوك الفرد في مراحل العمر المختلفة والعوامل المؤثرة في تلك المراحل من وراثة وبيئة </a:t>
            </a:r>
            <a:r>
              <a:rPr lang="ar-IQ" dirty="0" smtClean="0"/>
              <a:t>.</a:t>
            </a:r>
          </a:p>
          <a:p>
            <a:pPr>
              <a:buNone/>
            </a:pPr>
            <a:r>
              <a:rPr lang="ar-IQ" dirty="0" smtClean="0"/>
              <a:t> </a:t>
            </a:r>
            <a:r>
              <a:rPr lang="ar-IQ" dirty="0" smtClean="0"/>
              <a:t>  </a:t>
            </a:r>
            <a:r>
              <a:rPr lang="ar-IQ" dirty="0" smtClean="0"/>
              <a:t>ومن الواضح </a:t>
            </a:r>
            <a:r>
              <a:rPr lang="ar-IQ" dirty="0" err="1" smtClean="0"/>
              <a:t>ان</a:t>
            </a:r>
            <a:r>
              <a:rPr lang="ar-IQ" dirty="0" smtClean="0"/>
              <a:t> الدرس الذي يتعلمه عالم النفس الاجتماعي من هذا الفرع هو عدم المغالاة في قيمة عوامل البيئة </a:t>
            </a:r>
            <a:r>
              <a:rPr lang="ar-IQ" dirty="0" err="1" smtClean="0"/>
              <a:t>الاجتماعة</a:t>
            </a:r>
            <a:r>
              <a:rPr lang="ar-IQ" dirty="0" smtClean="0"/>
              <a:t> المحيطة بالفرد في اللحظة عند تفسير بعض التغيرات السلوكية والتنبه </a:t>
            </a:r>
            <a:r>
              <a:rPr lang="ar-IQ" dirty="0" err="1" smtClean="0"/>
              <a:t>الى</a:t>
            </a:r>
            <a:r>
              <a:rPr lang="ar-IQ" dirty="0" smtClean="0"/>
              <a:t> قيمة عوامل </a:t>
            </a:r>
            <a:r>
              <a:rPr lang="ar-IQ" dirty="0" smtClean="0">
                <a:solidFill>
                  <a:srgbClr val="FF0000"/>
                </a:solidFill>
              </a:rPr>
              <a:t>النضوج</a:t>
            </a:r>
            <a:r>
              <a:rPr lang="ar-IQ" dirty="0" smtClean="0"/>
              <a:t> من ناحية </a:t>
            </a:r>
            <a:r>
              <a:rPr lang="ar-IQ" dirty="0" smtClean="0"/>
              <a:t>, واثر </a:t>
            </a:r>
            <a:r>
              <a:rPr lang="ar-IQ" dirty="0" smtClean="0"/>
              <a:t>الخبرات الماضية من ناحية اخرى </a:t>
            </a:r>
            <a:r>
              <a:rPr lang="ar-IQ" dirty="0" smtClean="0"/>
              <a:t>.</a:t>
            </a:r>
          </a:p>
          <a:p>
            <a:pPr>
              <a:buNone/>
            </a:pPr>
            <a:r>
              <a:rPr lang="ar-IQ" dirty="0" smtClean="0"/>
              <a:t> </a:t>
            </a:r>
            <a:r>
              <a:rPr lang="ar-IQ" dirty="0" smtClean="0"/>
              <a:t> </a:t>
            </a:r>
            <a:r>
              <a:rPr lang="ar-IQ" dirty="0" err="1" smtClean="0"/>
              <a:t>اذ</a:t>
            </a:r>
            <a:r>
              <a:rPr lang="ar-IQ" dirty="0" smtClean="0"/>
              <a:t> يدرس مثلا كيف </a:t>
            </a:r>
            <a:r>
              <a:rPr lang="ar-IQ" dirty="0" smtClean="0"/>
              <a:t>تتم عملية التنشئة الاجتماعية , اي تحويل الطفل الى كائن اجتماعي .ويبقى يستخدم الانماط الاجتماعية ويعبر عنها وكيف يبني في داخل نفسه اتجاهاته وارائه عن الاسرة والجماعة التي نشأفي احضانها والتي يعيش  فيها وكيف يترك انطباعاته واثاره على الاخرين .</a:t>
            </a:r>
          </a:p>
          <a:p>
            <a:pPr>
              <a:buNone/>
            </a:pPr>
            <a:endParaRPr lang="ar-SA" dirty="0"/>
          </a:p>
        </p:txBody>
      </p:sp>
      <p:pic>
        <p:nvPicPr>
          <p:cNvPr id="4"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843405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
          </p:nvPr>
        </p:nvSpPr>
        <p:spPr/>
        <p:txBody>
          <a:bodyPr>
            <a:normAutofit/>
          </a:bodyPr>
          <a:lstStyle/>
          <a:p>
            <a:pPr>
              <a:buNone/>
            </a:pPr>
            <a:r>
              <a:rPr lang="ar-IQ" dirty="0" smtClean="0"/>
              <a:t>وقد استفاد الباحثون في علم النفس الاجتماعي </a:t>
            </a:r>
            <a:r>
              <a:rPr lang="ar-IQ" dirty="0" err="1" smtClean="0"/>
              <a:t>فعلامن</a:t>
            </a:r>
            <a:r>
              <a:rPr lang="ar-IQ" dirty="0" smtClean="0"/>
              <a:t> دراسات علم النفس التكويني .فقد ابرزت دراساتهم ان عوامل النضج لها اهمية في تحديدانماط سلوك الطفل فمثلا ان موعد ظهور انماط السلوك الحركي البسيطة محددة بنضوج الانسجة العصبية .كما ان قدرته على تعلم الكلام ترتبط بنضج اجهزة النطق لدى الطفل .</a:t>
            </a:r>
            <a:endParaRPr lang="ar-SA" dirty="0" smtClean="0"/>
          </a:p>
        </p:txBody>
      </p:sp>
      <p:pic>
        <p:nvPicPr>
          <p:cNvPr id="4"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122299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
          </p:nvPr>
        </p:nvSpPr>
        <p:spPr/>
        <p:txBody>
          <a:bodyPr>
            <a:normAutofit/>
          </a:bodyPr>
          <a:lstStyle/>
          <a:p>
            <a:pPr>
              <a:buNone/>
            </a:pPr>
            <a:endParaRPr lang="ar-IQ" dirty="0" smtClean="0"/>
          </a:p>
        </p:txBody>
      </p:sp>
    </p:spTree>
    <p:extLst>
      <p:ext uri="{BB962C8B-B14F-4D97-AF65-F5344CB8AC3E}">
        <p14:creationId xmlns="" xmlns:p14="http://schemas.microsoft.com/office/powerpoint/2010/main" val="3246205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الواجب المنزلي </a:t>
            </a:r>
            <a:endParaRPr lang="ar-SA" dirty="0"/>
          </a:p>
        </p:txBody>
      </p:sp>
      <p:sp>
        <p:nvSpPr>
          <p:cNvPr id="3" name="عنصر نائب للمحتوى 2"/>
          <p:cNvSpPr>
            <a:spLocks noGrp="1"/>
          </p:cNvSpPr>
          <p:nvPr>
            <p:ph sz="quarter" idx="1"/>
          </p:nvPr>
        </p:nvSpPr>
        <p:spPr/>
        <p:txBody>
          <a:bodyPr/>
          <a:lstStyle/>
          <a:p>
            <a:pPr>
              <a:buNone/>
            </a:pPr>
            <a:endParaRPr lang="ar-SA" dirty="0"/>
          </a:p>
        </p:txBody>
      </p:sp>
    </p:spTree>
    <p:extLst>
      <p:ext uri="{BB962C8B-B14F-4D97-AF65-F5344CB8AC3E}">
        <p14:creationId xmlns="" xmlns:p14="http://schemas.microsoft.com/office/powerpoint/2010/main" val="399574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3744251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3458501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2538266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en-US" dirty="0"/>
          </a:p>
        </p:txBody>
      </p:sp>
    </p:spTree>
    <p:extLst>
      <p:ext uri="{BB962C8B-B14F-4D97-AF65-F5344CB8AC3E}">
        <p14:creationId xmlns="" xmlns:p14="http://schemas.microsoft.com/office/powerpoint/2010/main" val="2820088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normAutofit/>
          </a:bodyPr>
          <a:lstStyle/>
          <a:p>
            <a:endParaRPr lang="ar-SA" dirty="0"/>
          </a:p>
        </p:txBody>
      </p:sp>
    </p:spTree>
    <p:extLst>
      <p:ext uri="{BB962C8B-B14F-4D97-AF65-F5344CB8AC3E}">
        <p14:creationId xmlns="" xmlns:p14="http://schemas.microsoft.com/office/powerpoint/2010/main" val="23336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12"/>
          <p:cNvSpPr>
            <a:spLocks noGrp="1"/>
          </p:cNvSpPr>
          <p:nvPr>
            <p:ph type="title"/>
          </p:nvPr>
        </p:nvSpPr>
        <p:spPr/>
        <p:txBody>
          <a:bodyPr/>
          <a:lstStyle/>
          <a:p>
            <a:r>
              <a:rPr lang="ar-IQ" dirty="0" smtClean="0">
                <a:solidFill>
                  <a:srgbClr val="FF0000"/>
                </a:solidFill>
              </a:rPr>
              <a:t>صلة علم النفس </a:t>
            </a:r>
            <a:r>
              <a:rPr lang="ar-IQ" dirty="0" err="1" smtClean="0">
                <a:solidFill>
                  <a:srgbClr val="FF0000"/>
                </a:solidFill>
              </a:rPr>
              <a:t>الأجتماعي</a:t>
            </a:r>
            <a:r>
              <a:rPr lang="ar-IQ" dirty="0" smtClean="0">
                <a:solidFill>
                  <a:srgbClr val="FF0000"/>
                </a:solidFill>
              </a:rPr>
              <a:t> بالعلوم </a:t>
            </a:r>
            <a:r>
              <a:rPr lang="ar-IQ" dirty="0" err="1" smtClean="0">
                <a:solidFill>
                  <a:srgbClr val="FF0000"/>
                </a:solidFill>
              </a:rPr>
              <a:t>الاخرى</a:t>
            </a:r>
            <a:r>
              <a:rPr lang="ar-IQ" dirty="0" smtClean="0">
                <a:solidFill>
                  <a:srgbClr val="FF0000"/>
                </a:solidFill>
              </a:rPr>
              <a:t> </a:t>
            </a:r>
            <a:endParaRPr lang="ar-IQ" dirty="0">
              <a:solidFill>
                <a:srgbClr val="FF0000"/>
              </a:solidFill>
            </a:endParaRPr>
          </a:p>
        </p:txBody>
      </p:sp>
      <p:sp>
        <p:nvSpPr>
          <p:cNvPr id="7" name="عنصر نائب للمحتوى 6"/>
          <p:cNvSpPr>
            <a:spLocks noGrp="1"/>
          </p:cNvSpPr>
          <p:nvPr>
            <p:ph sz="quarter" idx="1"/>
          </p:nvPr>
        </p:nvSpPr>
        <p:spPr/>
        <p:txBody>
          <a:bodyPr>
            <a:normAutofit/>
          </a:bodyPr>
          <a:lstStyle/>
          <a:p>
            <a:pPr>
              <a:buNone/>
            </a:pPr>
            <a:endParaRPr lang="ar-IQ" dirty="0" smtClean="0"/>
          </a:p>
          <a:p>
            <a:r>
              <a:rPr lang="ar-IQ" dirty="0" smtClean="0"/>
              <a:t>لما كان علم النفس الاجتماعي يدرس الجماعات والأفراد فلا بدأن تكون بينه وبين العلوم </a:t>
            </a:r>
            <a:r>
              <a:rPr lang="ar-IQ" dirty="0" err="1" smtClean="0"/>
              <a:t>الاخرى</a:t>
            </a:r>
            <a:r>
              <a:rPr lang="ar-IQ" dirty="0" smtClean="0"/>
              <a:t> صلة معينة </a:t>
            </a:r>
            <a:r>
              <a:rPr lang="ar-IQ" dirty="0" err="1" smtClean="0"/>
              <a:t>اذ</a:t>
            </a:r>
            <a:r>
              <a:rPr lang="ar-IQ" dirty="0" smtClean="0"/>
              <a:t> </a:t>
            </a:r>
            <a:r>
              <a:rPr lang="ar-IQ" dirty="0" err="1" smtClean="0"/>
              <a:t>ان</a:t>
            </a:r>
            <a:r>
              <a:rPr lang="ar-IQ" dirty="0" smtClean="0"/>
              <a:t> كل العلوم تهتم بشكل </a:t>
            </a:r>
            <a:r>
              <a:rPr lang="ar-IQ" dirty="0" err="1" smtClean="0"/>
              <a:t>وباخر</a:t>
            </a:r>
            <a:r>
              <a:rPr lang="ar-IQ" dirty="0" smtClean="0"/>
              <a:t> بالسلوك الاجتماعي . من تلك العلوم :</a:t>
            </a:r>
          </a:p>
          <a:p>
            <a:pPr>
              <a:buNone/>
            </a:pPr>
            <a:endParaRPr lang="ar-IQ" dirty="0" smtClean="0"/>
          </a:p>
          <a:p>
            <a:r>
              <a:rPr lang="ar-IQ" sz="4000" dirty="0" smtClean="0">
                <a:solidFill>
                  <a:srgbClr val="FF0000"/>
                </a:solidFill>
              </a:rPr>
              <a:t>أولا:علم</a:t>
            </a:r>
            <a:r>
              <a:rPr lang="ar-IQ" sz="4000" dirty="0" smtClean="0"/>
              <a:t> </a:t>
            </a:r>
            <a:r>
              <a:rPr lang="ar-IQ" sz="4000" dirty="0" smtClean="0">
                <a:solidFill>
                  <a:srgbClr val="FF0000"/>
                </a:solidFill>
              </a:rPr>
              <a:t>النفس العام:</a:t>
            </a:r>
          </a:p>
          <a:p>
            <a:r>
              <a:rPr lang="ar-IQ" sz="2800" dirty="0" err="1" smtClean="0">
                <a:solidFill>
                  <a:srgbClr val="FF0000"/>
                </a:solidFill>
              </a:rPr>
              <a:t>ان</a:t>
            </a:r>
            <a:r>
              <a:rPr lang="ar-IQ" sz="2800" dirty="0" smtClean="0">
                <a:solidFill>
                  <a:srgbClr val="FF0000"/>
                </a:solidFill>
              </a:rPr>
              <a:t> </a:t>
            </a:r>
            <a:r>
              <a:rPr lang="ar-IQ" sz="2800" dirty="0" err="1" smtClean="0">
                <a:solidFill>
                  <a:srgbClr val="FF0000"/>
                </a:solidFill>
              </a:rPr>
              <a:t>الأتجاه</a:t>
            </a:r>
            <a:r>
              <a:rPr lang="ar-IQ" sz="2800" dirty="0" smtClean="0">
                <a:solidFill>
                  <a:srgbClr val="FF0000"/>
                </a:solidFill>
              </a:rPr>
              <a:t> الراهن يميل </a:t>
            </a:r>
            <a:r>
              <a:rPr lang="ar-IQ" sz="2800" dirty="0" err="1" smtClean="0">
                <a:solidFill>
                  <a:srgbClr val="FF0000"/>
                </a:solidFill>
              </a:rPr>
              <a:t>الى</a:t>
            </a:r>
            <a:r>
              <a:rPr lang="ar-IQ" sz="2800" dirty="0" smtClean="0">
                <a:solidFill>
                  <a:srgbClr val="FF0000"/>
                </a:solidFill>
              </a:rPr>
              <a:t> المطابقة بين علم النفس العام وعلم النفس الاجتماعي وترجع هذه المطابقة </a:t>
            </a:r>
            <a:r>
              <a:rPr lang="ar-IQ" sz="2800" dirty="0" err="1" smtClean="0">
                <a:solidFill>
                  <a:srgbClr val="FF0000"/>
                </a:solidFill>
              </a:rPr>
              <a:t>الى</a:t>
            </a:r>
            <a:r>
              <a:rPr lang="ar-IQ" sz="2800" dirty="0" smtClean="0">
                <a:solidFill>
                  <a:srgbClr val="FF0000"/>
                </a:solidFill>
              </a:rPr>
              <a:t> </a:t>
            </a:r>
            <a:r>
              <a:rPr lang="ar-IQ" sz="2800" dirty="0" err="1" smtClean="0">
                <a:solidFill>
                  <a:srgbClr val="FF0000"/>
                </a:solidFill>
              </a:rPr>
              <a:t>الاتي</a:t>
            </a:r>
            <a:r>
              <a:rPr lang="ar-IQ" sz="2800" dirty="0" smtClean="0">
                <a:solidFill>
                  <a:srgbClr val="FF0000"/>
                </a:solidFill>
              </a:rPr>
              <a:t>:</a:t>
            </a:r>
            <a:endParaRPr lang="ar-IQ" sz="2800" dirty="0">
              <a:solidFill>
                <a:srgbClr val="FF0000"/>
              </a:solidFill>
            </a:endParaRPr>
          </a:p>
        </p:txBody>
      </p:sp>
      <p:sp>
        <p:nvSpPr>
          <p:cNvPr id="8" name="عنصر نائب للنص 7"/>
          <p:cNvSpPr>
            <a:spLocks noGrp="1"/>
          </p:cNvSpPr>
          <p:nvPr>
            <p:ph type="body" sz="half" idx="4294967295"/>
          </p:nvPr>
        </p:nvSpPr>
        <p:spPr>
          <a:xfrm>
            <a:off x="5102225" y="1524000"/>
            <a:ext cx="4041775" cy="731838"/>
          </a:xfrm>
        </p:spPr>
        <p:txBody>
          <a:bodyPr/>
          <a:lstStyle/>
          <a:p>
            <a:endParaRPr lang="ar-IQ" dirty="0" smtClean="0"/>
          </a:p>
          <a:p>
            <a:endParaRPr lang="ar-IQ" dirty="0"/>
          </a:p>
        </p:txBody>
      </p:sp>
      <p:pic>
        <p:nvPicPr>
          <p:cNvPr id="16" name="صوت مسجّل">
            <a:hlinkClick r:id="" action="ppaction://media"/>
          </p:cNvPr>
          <p:cNvPicPr>
            <a:picLocks noRot="1" noChangeAspect="1"/>
          </p:cNvPicPr>
          <p:nvPr>
            <a:wavAudioFile r:embed="rId1" name="صوت مسجّل"/>
          </p:nvPr>
        </p:nvPicPr>
        <p:blipFill>
          <a:blip r:embed="rId3"/>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054467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33"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42910" y="285728"/>
            <a:ext cx="8153400" cy="990600"/>
          </a:xfrm>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2386394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4030107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
          </p:nvPr>
        </p:nvSpPr>
        <p:spPr/>
        <p:txBody>
          <a:bodyPr/>
          <a:lstStyle/>
          <a:p>
            <a:pPr marL="0" lvl="0" indent="0">
              <a:buNone/>
            </a:pPr>
            <a:endParaRPr lang="en-US" dirty="0"/>
          </a:p>
        </p:txBody>
      </p:sp>
    </p:spTree>
    <p:extLst>
      <p:ext uri="{BB962C8B-B14F-4D97-AF65-F5344CB8AC3E}">
        <p14:creationId xmlns="" xmlns:p14="http://schemas.microsoft.com/office/powerpoint/2010/main" val="4187783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
          </p:nvPr>
        </p:nvSpPr>
        <p:spPr/>
        <p:txBody>
          <a:bodyPr/>
          <a:lstStyle/>
          <a:p>
            <a:endParaRPr lang="en-US" dirty="0"/>
          </a:p>
        </p:txBody>
      </p:sp>
    </p:spTree>
    <p:extLst>
      <p:ext uri="{BB962C8B-B14F-4D97-AF65-F5344CB8AC3E}">
        <p14:creationId xmlns="" xmlns:p14="http://schemas.microsoft.com/office/powerpoint/2010/main" val="2547466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normAutofit/>
          </a:bodyPr>
          <a:lstStyle/>
          <a:p>
            <a:r>
              <a:rPr lang="ar-SA" dirty="0"/>
              <a:t> </a:t>
            </a:r>
            <a:endParaRPr lang="en-US" dirty="0"/>
          </a:p>
          <a:p>
            <a:endParaRPr lang="ar-SA" dirty="0"/>
          </a:p>
        </p:txBody>
      </p:sp>
    </p:spTree>
    <p:extLst>
      <p:ext uri="{BB962C8B-B14F-4D97-AF65-F5344CB8AC3E}">
        <p14:creationId xmlns="" xmlns:p14="http://schemas.microsoft.com/office/powerpoint/2010/main" val="1987304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2524887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endParaRPr lang="ar-SA" dirty="0"/>
          </a:p>
        </p:txBody>
      </p:sp>
      <p:sp>
        <p:nvSpPr>
          <p:cNvPr id="3" name="عنصر نائب للمحتوى 2"/>
          <p:cNvSpPr>
            <a:spLocks noGrp="1"/>
          </p:cNvSpPr>
          <p:nvPr>
            <p:ph sz="quarter" idx="1"/>
          </p:nvPr>
        </p:nvSpPr>
        <p:spPr/>
        <p:txBody>
          <a:bodyPr>
            <a:normAutofit/>
          </a:bodyPr>
          <a:lstStyle/>
          <a:p>
            <a:endParaRPr lang="en-US" dirty="0"/>
          </a:p>
        </p:txBody>
      </p:sp>
    </p:spTree>
    <p:extLst>
      <p:ext uri="{BB962C8B-B14F-4D97-AF65-F5344CB8AC3E}">
        <p14:creationId xmlns="" xmlns:p14="http://schemas.microsoft.com/office/powerpoint/2010/main" val="1084967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1767457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1232634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endParaRPr lang="ar-SA" dirty="0"/>
          </a:p>
        </p:txBody>
      </p:sp>
      <p:sp>
        <p:nvSpPr>
          <p:cNvPr id="3" name="عنصر نائب للمحتوى 2"/>
          <p:cNvSpPr>
            <a:spLocks noGrp="1"/>
          </p:cNvSpPr>
          <p:nvPr>
            <p:ph sz="quarter" idx="1"/>
          </p:nvPr>
        </p:nvSpPr>
        <p:spPr/>
        <p:txBody>
          <a:bodyPr>
            <a:normAutofit/>
          </a:bodyPr>
          <a:lstStyle/>
          <a:p>
            <a:endParaRPr lang="en-US" dirty="0"/>
          </a:p>
        </p:txBody>
      </p:sp>
    </p:spTree>
    <p:extLst>
      <p:ext uri="{BB962C8B-B14F-4D97-AF65-F5344CB8AC3E}">
        <p14:creationId xmlns="" xmlns:p14="http://schemas.microsoft.com/office/powerpoint/2010/main" val="3734870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صر نائب للنص 8"/>
          <p:cNvSpPr>
            <a:spLocks noGrp="1"/>
          </p:cNvSpPr>
          <p:nvPr>
            <p:ph type="body" idx="1"/>
          </p:nvPr>
        </p:nvSpPr>
        <p:spPr/>
        <p:txBody>
          <a:bodyPr/>
          <a:lstStyle/>
          <a:p>
            <a:endParaRPr lang="ar-IQ" dirty="0"/>
          </a:p>
          <a:p>
            <a:r>
              <a:rPr lang="ar-IQ" dirty="0" smtClean="0"/>
              <a:t>علم النفس الاجتماعي</a:t>
            </a:r>
            <a:endParaRPr lang="ar-IQ" dirty="0"/>
          </a:p>
        </p:txBody>
      </p:sp>
      <p:sp>
        <p:nvSpPr>
          <p:cNvPr id="10" name="عنصر نائب للنص 9"/>
          <p:cNvSpPr>
            <a:spLocks noGrp="1"/>
          </p:cNvSpPr>
          <p:nvPr>
            <p:ph type="body" sz="half" idx="3"/>
          </p:nvPr>
        </p:nvSpPr>
        <p:spPr/>
        <p:txBody>
          <a:bodyPr/>
          <a:lstStyle/>
          <a:p>
            <a:endParaRPr lang="ar-IQ" dirty="0" smtClean="0"/>
          </a:p>
          <a:p>
            <a:r>
              <a:rPr lang="ar-IQ" dirty="0" smtClean="0"/>
              <a:t>علم النفس العام </a:t>
            </a:r>
            <a:endParaRPr lang="ar-IQ" dirty="0"/>
          </a:p>
        </p:txBody>
      </p:sp>
      <p:sp>
        <p:nvSpPr>
          <p:cNvPr id="3" name="عنصر نائب للمحتوى 2"/>
          <p:cNvSpPr>
            <a:spLocks noGrp="1"/>
          </p:cNvSpPr>
          <p:nvPr>
            <p:ph sz="quarter" idx="2"/>
          </p:nvPr>
        </p:nvSpPr>
        <p:spPr/>
        <p:txBody>
          <a:bodyPr/>
          <a:lstStyle/>
          <a:p>
            <a:pPr marL="514350" indent="-514350">
              <a:buNone/>
            </a:pPr>
            <a:r>
              <a:rPr lang="ar-IQ" dirty="0" smtClean="0"/>
              <a:t>هدف علم النفس الاجتماعي هو التوصل </a:t>
            </a:r>
            <a:r>
              <a:rPr lang="ar-IQ" dirty="0" err="1" smtClean="0"/>
              <a:t>الى</a:t>
            </a:r>
            <a:r>
              <a:rPr lang="ar-IQ" dirty="0" smtClean="0"/>
              <a:t> قوانين عامة عن سلوك الفرد .</a:t>
            </a:r>
          </a:p>
          <a:p>
            <a:pPr marL="514350" indent="-514350">
              <a:buNone/>
            </a:pPr>
            <a:r>
              <a:rPr lang="ar-IQ" dirty="0" smtClean="0"/>
              <a:t>ويتطلب ذلك فهم العمليات الأساسية التي يتوصل </a:t>
            </a:r>
            <a:r>
              <a:rPr lang="ar-IQ" dirty="0" err="1" smtClean="0"/>
              <a:t>بها</a:t>
            </a:r>
            <a:r>
              <a:rPr lang="ar-IQ" dirty="0" smtClean="0"/>
              <a:t> الفرد </a:t>
            </a:r>
            <a:r>
              <a:rPr lang="ar-IQ" dirty="0" err="1" smtClean="0"/>
              <a:t>الى</a:t>
            </a:r>
            <a:r>
              <a:rPr lang="ar-IQ" dirty="0" smtClean="0"/>
              <a:t> تحقيق أهدافه </a:t>
            </a:r>
            <a:r>
              <a:rPr lang="ar-IQ" dirty="0" err="1" smtClean="0"/>
              <a:t>الأجتماعية</a:t>
            </a:r>
            <a:r>
              <a:rPr lang="ar-IQ" dirty="0" smtClean="0"/>
              <a:t> . </a:t>
            </a:r>
          </a:p>
          <a:p>
            <a:pPr marL="514350" indent="-514350">
              <a:buNone/>
            </a:pPr>
            <a:r>
              <a:rPr lang="ar-IQ" dirty="0" smtClean="0"/>
              <a:t>أي : يحتاج للأجابة عن الأسئلة الاتية:</a:t>
            </a:r>
            <a:endParaRPr lang="en-US" dirty="0" smtClean="0"/>
          </a:p>
          <a:p>
            <a:pPr marL="514350" indent="-514350">
              <a:buNone/>
            </a:pPr>
            <a:endParaRPr lang="en-US" dirty="0" smtClean="0"/>
          </a:p>
          <a:p>
            <a:pPr marL="514350" lvl="0" indent="-514350">
              <a:buAutoNum type="arabicPeriod"/>
            </a:pPr>
            <a:endParaRPr lang="ar-IQ" dirty="0" smtClean="0"/>
          </a:p>
          <a:p>
            <a:pPr marL="514350" lvl="0" indent="-514350">
              <a:buAutoNum type="arabicPeriod"/>
            </a:pPr>
            <a:endParaRPr lang="en-US" dirty="0" smtClean="0"/>
          </a:p>
          <a:p>
            <a:pPr>
              <a:buNone/>
            </a:pPr>
            <a:endParaRPr lang="ar-IQ" dirty="0" smtClean="0"/>
          </a:p>
        </p:txBody>
      </p:sp>
      <p:sp>
        <p:nvSpPr>
          <p:cNvPr id="11" name="عنصر نائب للمحتوى 10"/>
          <p:cNvSpPr>
            <a:spLocks noGrp="1"/>
          </p:cNvSpPr>
          <p:nvPr>
            <p:ph sz="quarter" idx="4"/>
          </p:nvPr>
        </p:nvSpPr>
        <p:spPr/>
        <p:txBody>
          <a:bodyPr/>
          <a:lstStyle/>
          <a:p>
            <a:pPr>
              <a:buNone/>
            </a:pPr>
            <a:r>
              <a:rPr lang="ar-SA" dirty="0" smtClean="0"/>
              <a:t> </a:t>
            </a:r>
            <a:r>
              <a:rPr lang="ar-IQ" dirty="0" smtClean="0"/>
              <a:t>هدف علم النفس العام دراسة : الدافعية , الادراك ,التعلم . .......</a:t>
            </a:r>
            <a:endParaRPr lang="en-US" b="1" dirty="0" smtClean="0"/>
          </a:p>
          <a:p>
            <a:endParaRPr lang="ar-IQ" dirty="0"/>
          </a:p>
        </p:txBody>
      </p:sp>
      <p:sp>
        <p:nvSpPr>
          <p:cNvPr id="8" name="عنوان 7"/>
          <p:cNvSpPr>
            <a:spLocks noGrp="1"/>
          </p:cNvSpPr>
          <p:nvPr>
            <p:ph type="title"/>
          </p:nvPr>
        </p:nvSpPr>
        <p:spPr/>
        <p:txBody>
          <a:bodyPr/>
          <a:lstStyle/>
          <a:p>
            <a:r>
              <a:rPr lang="ar-IQ" dirty="0" smtClean="0">
                <a:solidFill>
                  <a:srgbClr val="FF0000"/>
                </a:solidFill>
              </a:rPr>
              <a:t>التداخل بين علم النفس العام وعلم النفس الاجتماعي </a:t>
            </a:r>
            <a:endParaRPr lang="ar-IQ" dirty="0">
              <a:solidFill>
                <a:srgbClr val="FF0000"/>
              </a:solidFill>
            </a:endParaRPr>
          </a:p>
        </p:txBody>
      </p:sp>
      <p:pic>
        <p:nvPicPr>
          <p:cNvPr id="6" name="صوت مسجّل">
            <a:hlinkClick r:id="" action="ppaction://media"/>
          </p:cNvPr>
          <p:cNvPicPr>
            <a:picLocks noRot="1" noChangeAspect="1"/>
          </p:cNvPicPr>
          <p:nvPr>
            <a:wavAudioFile r:embed="rId1" name="صوت مسجّل"/>
          </p:nvPr>
        </p:nvPicPr>
        <p:blipFill>
          <a:blip r:embed="rId7"/>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7"/>
          <a:stretch>
            <a:fillRect/>
          </a:stretch>
        </p:blipFill>
        <p:spPr>
          <a:xfrm>
            <a:off x="4419600" y="3276600"/>
            <a:ext cx="304800" cy="304800"/>
          </a:xfrm>
          <a:prstGeom prst="rect">
            <a:avLst/>
          </a:prstGeom>
        </p:spPr>
      </p:pic>
      <p:pic>
        <p:nvPicPr>
          <p:cNvPr id="7" name="صوت مسجّل">
            <a:hlinkClick r:id="" action="ppaction://media"/>
          </p:cNvPr>
          <p:cNvPicPr>
            <a:picLocks noRot="1" noChangeAspect="1"/>
          </p:cNvPicPr>
          <p:nvPr>
            <a:wavAudioFile r:embed="rId3" name="صوت مسجّل"/>
          </p:nvPr>
        </p:nvPicPr>
        <p:blipFill>
          <a:blip r:embed="rId8"/>
          <a:stretch>
            <a:fillRect/>
          </a:stretch>
        </p:blipFill>
        <p:spPr>
          <a:xfrm>
            <a:off x="4419600" y="3276600"/>
            <a:ext cx="304800" cy="304800"/>
          </a:xfrm>
          <a:prstGeom prst="rect">
            <a:avLst/>
          </a:prstGeom>
        </p:spPr>
      </p:pic>
      <p:pic>
        <p:nvPicPr>
          <p:cNvPr id="16" name="صوت مسجّل">
            <a:hlinkClick r:id="" action="ppaction://media"/>
          </p:cNvPr>
          <p:cNvPicPr>
            <a:picLocks noRot="1" noChangeAspect="1"/>
          </p:cNvPicPr>
          <p:nvPr>
            <a:wavAudioFile r:embed="rId4" name="صوت مسجّل"/>
          </p:nvPr>
        </p:nvPicPr>
        <p:blipFill>
          <a:blip r:embed="rId7"/>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5" name="صوت مسجّل"/>
          </p:nvPr>
        </p:nvPicPr>
        <p:blipFill>
          <a:blip r:embed="rId9"/>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2699894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6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838"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5958" fill="hold"/>
                                        <p:tgtEl>
                                          <p:spTgt spid="7"/>
                                        </p:tgtEl>
                                      </p:cBhvr>
                                    </p:cmd>
                                  </p:childTnLst>
                                </p:cTn>
                              </p:par>
                            </p:childTnLst>
                          </p:cTn>
                        </p:par>
                      </p:childTnLst>
                    </p:cTn>
                  </p:par>
                </p:childTnLst>
              </p:cTn>
              <p:nextCondLst>
                <p:cond evt="onClick" delay="0">
                  <p:tgtEl>
                    <p:spTgt spid="7"/>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1495"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8809" fill="hold"/>
                                        <p:tgtEl>
                                          <p:spTgt spid="12"/>
                                        </p:tgtEl>
                                      </p:cBhvr>
                                    </p:cmd>
                                  </p:childTnLst>
                                </p:cTn>
                              </p:par>
                            </p:childTnLst>
                          </p:cTn>
                        </p:par>
                      </p:childTnLst>
                    </p:cTn>
                  </p:par>
                </p:childTnLst>
              </p:cTn>
              <p:nextCondLst>
                <p:cond evt="onClick" delay="0">
                  <p:tgtEl>
                    <p:spTgt spid="1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99371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42910" y="214290"/>
            <a:ext cx="8153400" cy="990600"/>
          </a:xfrm>
        </p:spPr>
        <p:txBody>
          <a:bodyPr/>
          <a:lstStyle/>
          <a:p>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3428734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endParaRPr lang="ar-SA" dirty="0"/>
          </a:p>
        </p:txBody>
      </p:sp>
      <p:sp>
        <p:nvSpPr>
          <p:cNvPr id="3" name="عنصر نائب للمحتوى 2"/>
          <p:cNvSpPr>
            <a:spLocks noGrp="1"/>
          </p:cNvSpPr>
          <p:nvPr>
            <p:ph sz="quarter" idx="1"/>
          </p:nvPr>
        </p:nvSpPr>
        <p:spPr/>
        <p:txBody>
          <a:bodyPr/>
          <a:lstStyle/>
          <a:p>
            <a:endParaRPr lang="ar-SA" dirty="0"/>
          </a:p>
        </p:txBody>
      </p:sp>
    </p:spTree>
    <p:extLst>
      <p:ext uri="{BB962C8B-B14F-4D97-AF65-F5344CB8AC3E}">
        <p14:creationId xmlns="" xmlns:p14="http://schemas.microsoft.com/office/powerpoint/2010/main" val="4227553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lvl="0"/>
            <a:endParaRPr lang="ar-SA" dirty="0"/>
          </a:p>
        </p:txBody>
      </p:sp>
      <p:sp>
        <p:nvSpPr>
          <p:cNvPr id="3" name="عنصر نائب للمحتوى 2"/>
          <p:cNvSpPr>
            <a:spLocks noGrp="1"/>
          </p:cNvSpPr>
          <p:nvPr>
            <p:ph sz="quarter" idx="1"/>
          </p:nvPr>
        </p:nvSpPr>
        <p:spPr/>
        <p:txBody>
          <a:bodyPr>
            <a:normAutofit/>
          </a:bodyPr>
          <a:lstStyle/>
          <a:p>
            <a:endParaRPr lang="ar-SA" dirty="0"/>
          </a:p>
        </p:txBody>
      </p:sp>
    </p:spTree>
    <p:extLst>
      <p:ext uri="{BB962C8B-B14F-4D97-AF65-F5344CB8AC3E}">
        <p14:creationId xmlns="" xmlns:p14="http://schemas.microsoft.com/office/powerpoint/2010/main" val="338138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dirty="0"/>
          </a:p>
        </p:txBody>
      </p:sp>
      <p:sp>
        <p:nvSpPr>
          <p:cNvPr id="3" name="عنصر نائب للمحتوى 2"/>
          <p:cNvSpPr>
            <a:spLocks noGrp="1"/>
          </p:cNvSpPr>
          <p:nvPr>
            <p:ph sz="quarter" idx="1"/>
          </p:nvPr>
        </p:nvSpPr>
        <p:spPr/>
        <p:txBody>
          <a:bodyPr>
            <a:normAutofit/>
          </a:bodyPr>
          <a:lstStyle/>
          <a:p>
            <a:endParaRPr lang="ar-SA" dirty="0"/>
          </a:p>
        </p:txBody>
      </p:sp>
    </p:spTree>
    <p:extLst>
      <p:ext uri="{BB962C8B-B14F-4D97-AF65-F5344CB8AC3E}">
        <p14:creationId xmlns="" xmlns:p14="http://schemas.microsoft.com/office/powerpoint/2010/main" val="171658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صر نائب للنص 9"/>
          <p:cNvSpPr>
            <a:spLocks noGrp="1"/>
          </p:cNvSpPr>
          <p:nvPr>
            <p:ph type="body" idx="1"/>
          </p:nvPr>
        </p:nvSpPr>
        <p:spPr/>
        <p:txBody>
          <a:bodyPr/>
          <a:lstStyle/>
          <a:p>
            <a:endParaRPr lang="ar-IQ"/>
          </a:p>
        </p:txBody>
      </p:sp>
      <p:sp>
        <p:nvSpPr>
          <p:cNvPr id="11" name="عنصر نائب للنص 10"/>
          <p:cNvSpPr>
            <a:spLocks noGrp="1"/>
          </p:cNvSpPr>
          <p:nvPr>
            <p:ph type="body" sz="half" idx="3"/>
          </p:nvPr>
        </p:nvSpPr>
        <p:spPr/>
        <p:txBody>
          <a:bodyPr/>
          <a:lstStyle/>
          <a:p>
            <a:endParaRPr lang="ar-IQ"/>
          </a:p>
        </p:txBody>
      </p:sp>
      <p:sp>
        <p:nvSpPr>
          <p:cNvPr id="3" name="عنصر نائب للمحتوى 2"/>
          <p:cNvSpPr>
            <a:spLocks noGrp="1"/>
          </p:cNvSpPr>
          <p:nvPr>
            <p:ph sz="quarter" idx="2"/>
          </p:nvPr>
        </p:nvSpPr>
        <p:spPr/>
        <p:txBody>
          <a:bodyPr>
            <a:normAutofit/>
          </a:bodyPr>
          <a:lstStyle/>
          <a:p>
            <a:pPr>
              <a:buNone/>
            </a:pPr>
            <a:r>
              <a:rPr lang="ar-IQ" dirty="0" smtClean="0"/>
              <a:t>كيف يدرك </a:t>
            </a:r>
            <a:r>
              <a:rPr lang="ar-IQ" dirty="0" err="1" smtClean="0"/>
              <a:t>الأنسان</a:t>
            </a:r>
            <a:r>
              <a:rPr lang="ar-IQ" dirty="0" smtClean="0"/>
              <a:t> بيئته </a:t>
            </a:r>
            <a:r>
              <a:rPr lang="ar-IQ" dirty="0" err="1" smtClean="0"/>
              <a:t>الأجتماعية</a:t>
            </a:r>
            <a:endParaRPr lang="ar-IQ" dirty="0" smtClean="0"/>
          </a:p>
          <a:p>
            <a:pPr>
              <a:buNone/>
            </a:pPr>
            <a:r>
              <a:rPr lang="ar-IQ" dirty="0" smtClean="0"/>
              <a:t>كيف يتعلم كيف السلوك </a:t>
            </a:r>
            <a:r>
              <a:rPr lang="ar-IQ" dirty="0" err="1" smtClean="0"/>
              <a:t>الأجتماعي</a:t>
            </a:r>
            <a:r>
              <a:rPr lang="ar-IQ" dirty="0" smtClean="0"/>
              <a:t>؟</a:t>
            </a:r>
          </a:p>
          <a:p>
            <a:pPr>
              <a:buNone/>
            </a:pPr>
            <a:r>
              <a:rPr lang="ar-IQ" dirty="0" smtClean="0"/>
              <a:t>أن هذه الأسئلة ؟ يمكن أن يحصل عليها عالم النفس الاجتماعي من (عالم النفس المختص في علم النفس العام ) أي أن يطابق المبادىء التي يدرسها علم النفس العام .</a:t>
            </a:r>
          </a:p>
          <a:p>
            <a:pPr>
              <a:buNone/>
            </a:pPr>
            <a:endParaRPr lang="ar-IQ" dirty="0" smtClean="0"/>
          </a:p>
        </p:txBody>
      </p:sp>
      <p:sp>
        <p:nvSpPr>
          <p:cNvPr id="12" name="عنصر نائب للمحتوى 11"/>
          <p:cNvSpPr>
            <a:spLocks noGrp="1"/>
          </p:cNvSpPr>
          <p:nvPr>
            <p:ph sz="quarter" idx="4"/>
          </p:nvPr>
        </p:nvSpPr>
        <p:spPr/>
        <p:txBody>
          <a:bodyPr/>
          <a:lstStyle/>
          <a:p>
            <a:pPr>
              <a:buNone/>
            </a:pPr>
            <a:endParaRPr lang="en-US" dirty="0" smtClean="0"/>
          </a:p>
          <a:p>
            <a:pPr>
              <a:buNone/>
            </a:pPr>
            <a:endParaRPr lang="ar-IQ" dirty="0"/>
          </a:p>
        </p:txBody>
      </p:sp>
      <p:sp>
        <p:nvSpPr>
          <p:cNvPr id="4" name="عنوان 3"/>
          <p:cNvSpPr>
            <a:spLocks noGrp="1"/>
          </p:cNvSpPr>
          <p:nvPr>
            <p:ph type="title"/>
          </p:nvPr>
        </p:nvSpPr>
        <p:spPr/>
        <p:txBody>
          <a:bodyPr/>
          <a:lstStyle/>
          <a:p>
            <a:r>
              <a:rPr lang="ar-IQ" dirty="0" smtClean="0"/>
              <a:t> </a:t>
            </a:r>
            <a:endParaRPr lang="ar-IQ" dirty="0"/>
          </a:p>
        </p:txBody>
      </p:sp>
      <p:pic>
        <p:nvPicPr>
          <p:cNvPr id="7" name="صوت مسجّل">
            <a:hlinkClick r:id="" action="ppaction://media"/>
          </p:cNvPr>
          <p:cNvPicPr>
            <a:picLocks noRot="1" noChangeAspect="1"/>
          </p:cNvPicPr>
          <p:nvPr>
            <a:wavAudioFile r:embed="rId1" name="صوت مسجّل"/>
          </p:nvPr>
        </p:nvPicPr>
        <p:blipFill>
          <a:blip r:embed="rId8"/>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8"/>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8"/>
          <a:stretch>
            <a:fillRect/>
          </a:stretch>
        </p:blipFill>
        <p:spPr>
          <a:xfrm>
            <a:off x="4419600" y="3276600"/>
            <a:ext cx="304800" cy="304800"/>
          </a:xfrm>
          <a:prstGeom prst="rect">
            <a:avLst/>
          </a:prstGeom>
        </p:spPr>
      </p:pic>
      <p:pic>
        <p:nvPicPr>
          <p:cNvPr id="16" name="صوت مسجّل">
            <a:hlinkClick r:id="" action="ppaction://media"/>
          </p:cNvPr>
          <p:cNvPicPr>
            <a:picLocks noRot="1" noChangeAspect="1"/>
          </p:cNvPicPr>
          <p:nvPr>
            <a:wavAudioFile r:embed="rId4" name="صوت مسجّل"/>
          </p:nvPr>
        </p:nvPicPr>
        <p:blipFill>
          <a:blip r:embed="rId8"/>
          <a:stretch>
            <a:fillRect/>
          </a:stretch>
        </p:blipFill>
        <p:spPr>
          <a:xfrm>
            <a:off x="4419600" y="3276600"/>
            <a:ext cx="304800" cy="304800"/>
          </a:xfrm>
          <a:prstGeom prst="rect">
            <a:avLst/>
          </a:prstGeom>
        </p:spPr>
      </p:pic>
      <p:pic>
        <p:nvPicPr>
          <p:cNvPr id="17" name="صوت مسجّل">
            <a:hlinkClick r:id="" action="ppaction://media"/>
          </p:cNvPr>
          <p:cNvPicPr>
            <a:picLocks noRot="1" noChangeAspect="1"/>
          </p:cNvPicPr>
          <p:nvPr>
            <a:wavAudioFile r:embed="rId5" name="صوت مسجّل"/>
          </p:nvPr>
        </p:nvPicPr>
        <p:blipFill>
          <a:blip r:embed="rId8"/>
          <a:stretch>
            <a:fillRect/>
          </a:stretch>
        </p:blipFill>
        <p:spPr>
          <a:xfrm>
            <a:off x="4419600" y="3276600"/>
            <a:ext cx="304800" cy="304800"/>
          </a:xfrm>
          <a:prstGeom prst="rect">
            <a:avLst/>
          </a:prstGeom>
        </p:spPr>
      </p:pic>
      <p:pic>
        <p:nvPicPr>
          <p:cNvPr id="13" name="صوت مسجّل">
            <a:hlinkClick r:id="" action="ppaction://media"/>
          </p:cNvPr>
          <p:cNvPicPr>
            <a:picLocks noRot="1" noChangeAspect="1"/>
          </p:cNvPicPr>
          <p:nvPr>
            <a:wavAudioFile r:embed="rId6" name="صوت مسجّل"/>
          </p:nvPr>
        </p:nvPicPr>
        <p:blipFill>
          <a:blip r:embed="rId9"/>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9950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1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059"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607"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86"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8164" fill="hold"/>
                                        <p:tgtEl>
                                          <p:spTgt spid="17"/>
                                        </p:tgtEl>
                                      </p:cBhvr>
                                    </p:cmd>
                                  </p:childTnLst>
                                </p:cTn>
                              </p:par>
                            </p:childTnLst>
                          </p:cTn>
                        </p:par>
                      </p:childTnLst>
                    </p:cTn>
                  </p:par>
                </p:childTnLst>
              </p:cTn>
              <p:nextCondLst>
                <p:cond evt="onClick" delay="0">
                  <p:tgtEl>
                    <p:spTgt spid="17"/>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3401" fill="hold"/>
                                        <p:tgtEl>
                                          <p:spTgt spid="13"/>
                                        </p:tgtEl>
                                      </p:cBhvr>
                                    </p:cmd>
                                  </p:childTnLst>
                                </p:cTn>
                              </p:par>
                            </p:childTnLst>
                          </p:cTn>
                        </p:par>
                      </p:childTnLst>
                    </p:cTn>
                  </p:par>
                </p:childTnLst>
              </p:cTn>
              <p:nextCondLst>
                <p:cond evt="onClick" delay="0">
                  <p:tgtEl>
                    <p:spTgt spid="1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عنوان 9"/>
          <p:cNvSpPr>
            <a:spLocks noGrp="1"/>
          </p:cNvSpPr>
          <p:nvPr>
            <p:ph type="title"/>
          </p:nvPr>
        </p:nvSpPr>
        <p:spPr/>
        <p:txBody>
          <a:bodyPr/>
          <a:lstStyle/>
          <a:p>
            <a:endParaRPr lang="ar-IQ" dirty="0"/>
          </a:p>
        </p:txBody>
      </p:sp>
      <p:sp>
        <p:nvSpPr>
          <p:cNvPr id="8" name="عنصر نائب للمحتوى 7"/>
          <p:cNvSpPr>
            <a:spLocks noGrp="1"/>
          </p:cNvSpPr>
          <p:nvPr>
            <p:ph sz="quarter" idx="1"/>
          </p:nvPr>
        </p:nvSpPr>
        <p:spPr/>
        <p:txBody>
          <a:bodyPr>
            <a:normAutofit/>
          </a:bodyPr>
          <a:lstStyle/>
          <a:p>
            <a:pPr>
              <a:buNone/>
            </a:pPr>
            <a:r>
              <a:rPr lang="ar-IQ" dirty="0" smtClean="0"/>
              <a:t>نستنتج من ذلك </a:t>
            </a:r>
          </a:p>
          <a:p>
            <a:pPr>
              <a:buNone/>
            </a:pPr>
            <a:r>
              <a:rPr lang="ar-IQ" dirty="0" smtClean="0"/>
              <a:t>1 </a:t>
            </a:r>
            <a:r>
              <a:rPr lang="ar-IQ" dirty="0" err="1" smtClean="0"/>
              <a:t>ـ</a:t>
            </a:r>
            <a:r>
              <a:rPr lang="ar-IQ" dirty="0" smtClean="0"/>
              <a:t> أن علم النفس العام هو علم النفس </a:t>
            </a:r>
            <a:r>
              <a:rPr lang="ar-IQ" dirty="0" err="1" smtClean="0"/>
              <a:t>الأجتماعي</a:t>
            </a:r>
            <a:r>
              <a:rPr lang="ar-IQ" dirty="0" smtClean="0"/>
              <a:t> بالمعنى الواسع لهذا العلم . ذلك أن كل دراسة نفسية </a:t>
            </a:r>
            <a:r>
              <a:rPr lang="ar-IQ" dirty="0" err="1" smtClean="0"/>
              <a:t>للأنسان</a:t>
            </a:r>
            <a:r>
              <a:rPr lang="ar-IQ" dirty="0" smtClean="0"/>
              <a:t> يتحتم عليها </a:t>
            </a:r>
            <a:r>
              <a:rPr lang="ar-IQ" dirty="0" err="1" smtClean="0"/>
              <a:t>ان</a:t>
            </a:r>
            <a:r>
              <a:rPr lang="ar-IQ" dirty="0" smtClean="0"/>
              <a:t> تتناوله في بيئته الفيزيائية </a:t>
            </a:r>
            <a:r>
              <a:rPr lang="ar-IQ" dirty="0" err="1" smtClean="0"/>
              <a:t>والأجتماعية</a:t>
            </a:r>
            <a:r>
              <a:rPr lang="ar-IQ" dirty="0" smtClean="0"/>
              <a:t> معا.</a:t>
            </a:r>
          </a:p>
          <a:p>
            <a:pPr>
              <a:buNone/>
            </a:pPr>
            <a:endParaRPr lang="en-US" dirty="0" smtClean="0"/>
          </a:p>
          <a:p>
            <a:endParaRPr lang="ar-IQ" dirty="0"/>
          </a:p>
        </p:txBody>
      </p:sp>
      <p:pic>
        <p:nvPicPr>
          <p:cNvPr id="4" name="صوت مسجّل">
            <a:hlinkClick r:id="" action="ppaction://media"/>
          </p:cNvPr>
          <p:cNvPicPr>
            <a:picLocks noRot="1" noChangeAspect="1"/>
          </p:cNvPicPr>
          <p:nvPr>
            <a:wavAudioFile r:embed="rId1" name="صوت مسجّل"/>
          </p:nvPr>
        </p:nvPicPr>
        <p:blipFill>
          <a:blip r:embed="rId6"/>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7"/>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3" name="صوت مسجّل"/>
          </p:nvPr>
        </p:nvPicPr>
        <p:blipFill>
          <a:blip r:embed="rId8"/>
          <a:stretch>
            <a:fillRect/>
          </a:stretch>
        </p:blipFill>
        <p:spPr>
          <a:xfrm>
            <a:off x="4419600" y="3276600"/>
            <a:ext cx="304800" cy="304800"/>
          </a:xfrm>
          <a:prstGeom prst="rect">
            <a:avLst/>
          </a:prstGeom>
        </p:spPr>
      </p:pic>
      <p:pic>
        <p:nvPicPr>
          <p:cNvPr id="7" name="صوت مسجّل">
            <a:hlinkClick r:id="" action="ppaction://media"/>
          </p:cNvPr>
          <p:cNvPicPr>
            <a:picLocks noRot="1" noChangeAspect="1"/>
          </p:cNvPicPr>
          <p:nvPr>
            <a:wavAudioFile r:embed="rId4" name="صوت مسجّل"/>
          </p:nvPr>
        </p:nvPicPr>
        <p:blipFill>
          <a:blip r:embed="rId9"/>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669362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8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228"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973" fill="hold"/>
                                        <p:tgtEl>
                                          <p:spTgt spid="12"/>
                                        </p:tgtEl>
                                      </p:cBhvr>
                                    </p:cmd>
                                  </p:childTnLst>
                                </p:cTn>
                              </p:par>
                            </p:childTnLst>
                          </p:cTn>
                        </p:par>
                      </p:childTnLst>
                    </p:cTn>
                  </p:par>
                </p:childTnLst>
              </p:cTn>
              <p:nextCondLst>
                <p:cond evt="onClick" delay="0">
                  <p:tgtEl>
                    <p:spTgt spid="1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903"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IQ" sz="4000" dirty="0" smtClean="0"/>
              <a:t>        </a:t>
            </a:r>
            <a:endParaRPr lang="ar-SA" sz="4000" dirty="0"/>
          </a:p>
        </p:txBody>
      </p:sp>
      <p:sp>
        <p:nvSpPr>
          <p:cNvPr id="3" name="عنصر نائب للمحتوى 2"/>
          <p:cNvSpPr>
            <a:spLocks noGrp="1"/>
          </p:cNvSpPr>
          <p:nvPr>
            <p:ph sz="quarter" idx="1"/>
          </p:nvPr>
        </p:nvSpPr>
        <p:spPr/>
        <p:txBody>
          <a:bodyPr>
            <a:normAutofit/>
          </a:bodyPr>
          <a:lstStyle/>
          <a:p>
            <a:pPr marL="514350" indent="-514350">
              <a:buNone/>
            </a:pPr>
            <a:r>
              <a:rPr lang="ar-IQ" dirty="0" smtClean="0"/>
              <a:t>2.أن كلا من عالم النفس الاجتماعي وعالم النفس العام مضطر </a:t>
            </a:r>
            <a:r>
              <a:rPr lang="ar-IQ" dirty="0" err="1" smtClean="0"/>
              <a:t>الى</a:t>
            </a:r>
            <a:r>
              <a:rPr lang="ar-IQ" dirty="0" smtClean="0"/>
              <a:t> دراسة سلوك </a:t>
            </a:r>
            <a:r>
              <a:rPr lang="ar-IQ" dirty="0" err="1" smtClean="0"/>
              <a:t>الانسان</a:t>
            </a:r>
            <a:r>
              <a:rPr lang="ar-IQ" dirty="0" smtClean="0"/>
              <a:t> ككائن اجتماعي . </a:t>
            </a:r>
            <a:r>
              <a:rPr lang="ar-IQ" dirty="0" err="1" smtClean="0"/>
              <a:t>اااذ</a:t>
            </a:r>
            <a:r>
              <a:rPr lang="ar-IQ" dirty="0" smtClean="0"/>
              <a:t> لا يوجد </a:t>
            </a:r>
            <a:r>
              <a:rPr lang="ar-IQ" dirty="0" err="1" smtClean="0"/>
              <a:t>انسان</a:t>
            </a:r>
            <a:r>
              <a:rPr lang="ar-IQ" dirty="0" smtClean="0"/>
              <a:t> بعيش في معزل عن غيره من الناس .</a:t>
            </a:r>
          </a:p>
        </p:txBody>
      </p:sp>
      <p:pic>
        <p:nvPicPr>
          <p:cNvPr id="4" name="صوت مسجّل">
            <a:hlinkClick r:id="" action="ppaction://media"/>
          </p:cNvPr>
          <p:cNvPicPr>
            <a:picLocks noRot="1" noChangeAspect="1"/>
          </p:cNvPicPr>
          <p:nvPr>
            <a:wavAudioFile r:embed="rId1" name="صوت مسجّل"/>
          </p:nvPr>
        </p:nvPicPr>
        <p:blipFill>
          <a:blip r:embed="rId6"/>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7"/>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8"/>
          <a:stretch>
            <a:fillRect/>
          </a:stretch>
        </p:blipFill>
        <p:spPr>
          <a:xfrm>
            <a:off x="4419600" y="3276600"/>
            <a:ext cx="304800" cy="304800"/>
          </a:xfrm>
          <a:prstGeom prst="rect">
            <a:avLst/>
          </a:prstGeom>
        </p:spPr>
      </p:pic>
      <p:pic>
        <p:nvPicPr>
          <p:cNvPr id="7" name="صوت مسجّل">
            <a:hlinkClick r:id="" action="ppaction://media"/>
          </p:cNvPr>
          <p:cNvPicPr>
            <a:picLocks noRot="1" noChangeAspect="1"/>
          </p:cNvPicPr>
          <p:nvPr>
            <a:wavAudioFile r:embed="rId4" name="صوت مسجّل"/>
          </p:nvPr>
        </p:nvPicPr>
        <p:blipFill>
          <a:blip r:embed="rId9"/>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3321736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0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626"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235"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3600"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7</a:t>
            </a:r>
            <a:endParaRPr lang="ar-SA" dirty="0"/>
          </a:p>
        </p:txBody>
      </p:sp>
      <p:sp>
        <p:nvSpPr>
          <p:cNvPr id="3" name="عنصر نائب للمحتوى 2"/>
          <p:cNvSpPr>
            <a:spLocks noGrp="1"/>
          </p:cNvSpPr>
          <p:nvPr>
            <p:ph sz="quarter" idx="1"/>
          </p:nvPr>
        </p:nvSpPr>
        <p:spPr/>
        <p:txBody>
          <a:bodyPr/>
          <a:lstStyle/>
          <a:p>
            <a:pPr>
              <a:buNone/>
            </a:pPr>
            <a:r>
              <a:rPr lang="ar-IQ" dirty="0" smtClean="0"/>
              <a:t>أن علماء النفس يميلون للمطابقة بين العلمين فموضوعات علم النفس العام تشتمل على مفاهيم رئيسة ترجع </a:t>
            </a:r>
            <a:r>
              <a:rPr lang="ar-IQ" dirty="0" err="1" smtClean="0"/>
              <a:t>الى</a:t>
            </a:r>
            <a:r>
              <a:rPr lang="ar-IQ" dirty="0" smtClean="0"/>
              <a:t> علم النفس </a:t>
            </a:r>
            <a:r>
              <a:rPr lang="ar-IQ" dirty="0" err="1" smtClean="0"/>
              <a:t>الأجتماعي</a:t>
            </a:r>
            <a:r>
              <a:rPr lang="ar-IQ" dirty="0" smtClean="0"/>
              <a:t> كما هو في التطبيع الاجتماعي.</a:t>
            </a:r>
          </a:p>
          <a:p>
            <a:pPr marL="514350" indent="-514350">
              <a:buNone/>
            </a:pPr>
            <a:endParaRPr lang="ar-SA" dirty="0"/>
          </a:p>
        </p:txBody>
      </p:sp>
      <p:pic>
        <p:nvPicPr>
          <p:cNvPr id="4" name="صوت مسجّل">
            <a:hlinkClick r:id="" action="ppaction://media"/>
          </p:cNvPr>
          <p:cNvPicPr>
            <a:picLocks noRot="1" noChangeAspect="1"/>
          </p:cNvPicPr>
          <p:nvPr>
            <a:wavAudioFile r:embed="rId1" name="صوت مسجّل"/>
          </p:nvPr>
        </p:nvPicPr>
        <p:blipFill>
          <a:blip r:embed="rId7"/>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8"/>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8"/>
          <a:stretch>
            <a:fillRect/>
          </a:stretch>
        </p:blipFill>
        <p:spPr>
          <a:xfrm>
            <a:off x="4419600" y="3276600"/>
            <a:ext cx="304800" cy="304800"/>
          </a:xfrm>
          <a:prstGeom prst="rect">
            <a:avLst/>
          </a:prstGeom>
        </p:spPr>
      </p:pic>
      <p:pic>
        <p:nvPicPr>
          <p:cNvPr id="12" name="صوت مسجّل">
            <a:hlinkClick r:id="" action="ppaction://media"/>
          </p:cNvPr>
          <p:cNvPicPr>
            <a:picLocks noRot="1" noChangeAspect="1"/>
          </p:cNvPicPr>
          <p:nvPr>
            <a:wavAudioFile r:embed="rId4" name="صوت مسجّل"/>
          </p:nvPr>
        </p:nvPicPr>
        <p:blipFill>
          <a:blip r:embed="rId9"/>
          <a:stretch>
            <a:fillRect/>
          </a:stretch>
        </p:blipFill>
        <p:spPr>
          <a:xfrm>
            <a:off x="4419600" y="3276600"/>
            <a:ext cx="304800" cy="304800"/>
          </a:xfrm>
          <a:prstGeom prst="rect">
            <a:avLst/>
          </a:prstGeom>
        </p:spPr>
      </p:pic>
      <p:pic>
        <p:nvPicPr>
          <p:cNvPr id="8" name="صوت مسجّل">
            <a:hlinkClick r:id="" action="ppaction://media"/>
          </p:cNvPr>
          <p:cNvPicPr>
            <a:picLocks noRot="1" noChangeAspect="1"/>
          </p:cNvPicPr>
          <p:nvPr>
            <a:wavAudioFile r:embed="rId5" name="صوت مسجّل"/>
          </p:nvPr>
        </p:nvPicPr>
        <p:blipFill>
          <a:blip r:embed="rId10"/>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2132232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58"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735"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0079" fill="hold"/>
                                        <p:tgtEl>
                                          <p:spTgt spid="12"/>
                                        </p:tgtEl>
                                      </p:cBhvr>
                                    </p:cmd>
                                  </p:childTnLst>
                                </p:cTn>
                              </p:par>
                            </p:childTnLst>
                          </p:cTn>
                        </p:par>
                      </p:childTnLst>
                    </p:cTn>
                  </p:par>
                </p:childTnLst>
              </p:cTn>
              <p:nextCondLst>
                <p:cond evt="onClick" delay="0">
                  <p:tgtEl>
                    <p:spTgt spid="12"/>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775" fill="hold"/>
                                        <p:tgtEl>
                                          <p:spTgt spid="8"/>
                                        </p:tgtEl>
                                      </p:cBhvr>
                                    </p:cmd>
                                  </p:childTnLst>
                                </p:cTn>
                              </p:par>
                            </p:childTnLst>
                          </p:cTn>
                        </p:par>
                      </p:childTnLst>
                    </p:cTn>
                  </p:par>
                </p:childTnLst>
              </p:cTn>
              <p:nextCondLst>
                <p:cond evt="onClick" delay="0">
                  <p:tgtEl>
                    <p:spTgt spid="8"/>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لنص 6"/>
          <p:cNvSpPr>
            <a:spLocks noGrp="1"/>
          </p:cNvSpPr>
          <p:nvPr>
            <p:ph type="body" idx="1"/>
          </p:nvPr>
        </p:nvSpPr>
        <p:spPr/>
        <p:txBody>
          <a:bodyPr/>
          <a:lstStyle/>
          <a:p>
            <a:r>
              <a:rPr lang="ar-IQ" dirty="0" smtClean="0"/>
              <a:t>علم النفس الاجتماعي</a:t>
            </a:r>
            <a:endParaRPr lang="ar-IQ" dirty="0"/>
          </a:p>
        </p:txBody>
      </p:sp>
      <p:sp>
        <p:nvSpPr>
          <p:cNvPr id="8" name="عنصر نائب للنص 7"/>
          <p:cNvSpPr>
            <a:spLocks noGrp="1"/>
          </p:cNvSpPr>
          <p:nvPr>
            <p:ph type="body" sz="half" idx="3"/>
          </p:nvPr>
        </p:nvSpPr>
        <p:spPr/>
        <p:txBody>
          <a:bodyPr/>
          <a:lstStyle/>
          <a:p>
            <a:r>
              <a:rPr lang="ar-IQ" dirty="0" smtClean="0"/>
              <a:t>علم </a:t>
            </a:r>
            <a:r>
              <a:rPr lang="ar-IQ" dirty="0" err="1" smtClean="0"/>
              <a:t>الأجتماع</a:t>
            </a:r>
            <a:r>
              <a:rPr lang="ar-IQ" dirty="0" smtClean="0"/>
              <a:t> </a:t>
            </a:r>
            <a:endParaRPr lang="ar-IQ" dirty="0"/>
          </a:p>
        </p:txBody>
      </p:sp>
      <p:sp>
        <p:nvSpPr>
          <p:cNvPr id="3" name="عنصر نائب للمحتوى 2"/>
          <p:cNvSpPr>
            <a:spLocks noGrp="1"/>
          </p:cNvSpPr>
          <p:nvPr>
            <p:ph sz="quarter" idx="2"/>
          </p:nvPr>
        </p:nvSpPr>
        <p:spPr/>
        <p:txBody>
          <a:bodyPr>
            <a:normAutofit/>
          </a:bodyPr>
          <a:lstStyle/>
          <a:p>
            <a:pPr lvl="0">
              <a:buNone/>
            </a:pPr>
            <a:r>
              <a:rPr lang="ar-IQ" b="1" dirty="0" smtClean="0"/>
              <a:t>يدرس الفرد داخل تلك التنظيمات </a:t>
            </a:r>
          </a:p>
          <a:p>
            <a:pPr lvl="0">
              <a:buNone/>
            </a:pPr>
            <a:r>
              <a:rPr lang="ar-IQ" b="1" dirty="0" err="1" smtClean="0"/>
              <a:t>اي</a:t>
            </a:r>
            <a:r>
              <a:rPr lang="ar-IQ" b="1" dirty="0" smtClean="0"/>
              <a:t> كيف يتفاعل مع غيره ضمن الجماعة .</a:t>
            </a:r>
          </a:p>
          <a:p>
            <a:pPr lvl="0">
              <a:buNone/>
            </a:pPr>
            <a:r>
              <a:rPr lang="ar-IQ" b="1" dirty="0" smtClean="0"/>
              <a:t>يقوم بدراسة العوامل النفسية التي تدخل في تكوين الجماعات .</a:t>
            </a:r>
          </a:p>
          <a:p>
            <a:pPr lvl="0">
              <a:buNone/>
            </a:pPr>
            <a:r>
              <a:rPr lang="ar-IQ" b="1" dirty="0" smtClean="0"/>
              <a:t>وبذلك فانه يؤثر في علم الاجتماع </a:t>
            </a:r>
            <a:endParaRPr lang="en-US" b="1" dirty="0" smtClean="0"/>
          </a:p>
          <a:p>
            <a:pPr>
              <a:buNone/>
            </a:pPr>
            <a:endParaRPr lang="en-US" b="1" dirty="0" smtClean="0"/>
          </a:p>
          <a:p>
            <a:pPr lvl="0">
              <a:buNone/>
            </a:pPr>
            <a:endParaRPr lang="en-US" b="1" dirty="0" smtClean="0"/>
          </a:p>
          <a:p>
            <a:pPr>
              <a:buNone/>
            </a:pPr>
            <a:endParaRPr lang="ar-IQ" dirty="0" smtClean="0"/>
          </a:p>
        </p:txBody>
      </p:sp>
      <p:sp>
        <p:nvSpPr>
          <p:cNvPr id="9" name="عنصر نائب للمحتوى 8"/>
          <p:cNvSpPr>
            <a:spLocks noGrp="1"/>
          </p:cNvSpPr>
          <p:nvPr>
            <p:ph sz="quarter" idx="4"/>
          </p:nvPr>
        </p:nvSpPr>
        <p:spPr/>
        <p:txBody>
          <a:bodyPr/>
          <a:lstStyle/>
          <a:p>
            <a:r>
              <a:rPr lang="ar-IQ" dirty="0" smtClean="0"/>
              <a:t>يدرس التنظيمات الاجتماعية وتطورها وما يعتريها من تغيرات .</a:t>
            </a:r>
            <a:endParaRPr lang="ar-IQ" dirty="0"/>
          </a:p>
        </p:txBody>
      </p:sp>
      <p:sp>
        <p:nvSpPr>
          <p:cNvPr id="2" name="عنوان 1"/>
          <p:cNvSpPr>
            <a:spLocks noGrp="1"/>
          </p:cNvSpPr>
          <p:nvPr>
            <p:ph type="title"/>
          </p:nvPr>
        </p:nvSpPr>
        <p:spPr/>
        <p:txBody>
          <a:bodyPr>
            <a:normAutofit/>
          </a:bodyPr>
          <a:lstStyle/>
          <a:p>
            <a:r>
              <a:rPr lang="ar-IQ" dirty="0" smtClean="0"/>
              <a:t>                      8علم الاجتماع وعلم النفس الاجتماعي    </a:t>
            </a:r>
            <a:endParaRPr lang="ar-SA" dirty="0"/>
          </a:p>
        </p:txBody>
      </p:sp>
      <p:pic>
        <p:nvPicPr>
          <p:cNvPr id="4" name="صوت مسجّل">
            <a:hlinkClick r:id="" action="ppaction://media"/>
          </p:cNvPr>
          <p:cNvPicPr>
            <a:picLocks noRot="1" noChangeAspect="1"/>
          </p:cNvPicPr>
          <p:nvPr>
            <a:wavAudioFile r:embed="rId1" name="صوت مسجّل"/>
          </p:nvPr>
        </p:nvPicPr>
        <p:blipFill>
          <a:blip r:embed="rId6"/>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6"/>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6"/>
          <a:stretch>
            <a:fillRect/>
          </a:stretch>
        </p:blipFill>
        <p:spPr>
          <a:xfrm>
            <a:off x="4419600" y="3276600"/>
            <a:ext cx="304800" cy="304800"/>
          </a:xfrm>
          <a:prstGeom prst="rect">
            <a:avLst/>
          </a:prstGeom>
        </p:spPr>
      </p:pic>
      <p:pic>
        <p:nvPicPr>
          <p:cNvPr id="10" name="صوت مسجّل">
            <a:hlinkClick r:id="" action="ppaction://media"/>
          </p:cNvPr>
          <p:cNvPicPr>
            <a:picLocks noRot="1" noChangeAspect="1"/>
          </p:cNvPicPr>
          <p:nvPr>
            <a:wavAudioFile r:embed="rId4" name="صوت مسجّل"/>
          </p:nvPr>
        </p:nvPicPr>
        <p:blipFill>
          <a:blip r:embed="rId7"/>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257369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4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3867"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9998"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9372" fill="hold"/>
                                        <p:tgtEl>
                                          <p:spTgt spid="10"/>
                                        </p:tgtEl>
                                      </p:cBhvr>
                                    </p:cmd>
                                  </p:childTnLst>
                                </p:cTn>
                              </p:par>
                            </p:childTnLst>
                          </p:cTn>
                        </p:par>
                      </p:childTnLst>
                    </p:cTn>
                  </p:par>
                </p:childTnLst>
              </p:cTn>
              <p:nextCondLst>
                <p:cond evt="onClick" delay="0">
                  <p:tgtEl>
                    <p:spTgt spid="10"/>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              9</a:t>
            </a:r>
            <a:endParaRPr lang="ar-SA" dirty="0"/>
          </a:p>
        </p:txBody>
      </p:sp>
      <p:sp>
        <p:nvSpPr>
          <p:cNvPr id="3" name="عنصر نائب للمحتوى 2"/>
          <p:cNvSpPr>
            <a:spLocks noGrp="1"/>
          </p:cNvSpPr>
          <p:nvPr>
            <p:ph sz="quarter" idx="1"/>
          </p:nvPr>
        </p:nvSpPr>
        <p:spPr/>
        <p:txBody>
          <a:bodyPr>
            <a:normAutofit/>
          </a:bodyPr>
          <a:lstStyle/>
          <a:p>
            <a:pPr marL="514350" indent="-514350">
              <a:buNone/>
            </a:pPr>
            <a:r>
              <a:rPr lang="ar-IQ" dirty="0" smtClean="0"/>
              <a:t>هناك ثلاث مستويات في دراسات علم النفس الاجتماعي :</a:t>
            </a:r>
          </a:p>
          <a:p>
            <a:pPr marL="514350" indent="-514350">
              <a:buNone/>
            </a:pPr>
            <a:r>
              <a:rPr lang="ar-IQ" dirty="0" smtClean="0"/>
              <a:t>مستوى سلوك الفرد </a:t>
            </a:r>
          </a:p>
          <a:p>
            <a:pPr marL="514350" indent="-514350">
              <a:buNone/>
            </a:pPr>
            <a:r>
              <a:rPr lang="ar-IQ" dirty="0" smtClean="0"/>
              <a:t>مستوى سلوك الجماعة </a:t>
            </a:r>
          </a:p>
          <a:p>
            <a:pPr marL="514350" indent="-514350">
              <a:buNone/>
            </a:pPr>
            <a:r>
              <a:rPr lang="ar-IQ" dirty="0" smtClean="0"/>
              <a:t>مستوى المنظمات </a:t>
            </a:r>
            <a:r>
              <a:rPr lang="ar-IQ" dirty="0" err="1" smtClean="0"/>
              <a:t>والانظمة</a:t>
            </a:r>
            <a:r>
              <a:rPr lang="ar-IQ" dirty="0" smtClean="0"/>
              <a:t> الاجتماعية </a:t>
            </a:r>
            <a:endParaRPr lang="en-US" dirty="0" smtClean="0"/>
          </a:p>
          <a:p>
            <a:pPr>
              <a:buNone/>
            </a:pPr>
            <a:endParaRPr lang="en-US" dirty="0" smtClean="0"/>
          </a:p>
          <a:p>
            <a:pPr>
              <a:buNone/>
            </a:pPr>
            <a:endParaRPr lang="ar-IQ" dirty="0" smtClean="0"/>
          </a:p>
        </p:txBody>
      </p:sp>
      <p:pic>
        <p:nvPicPr>
          <p:cNvPr id="4" name="صوت مسجّل">
            <a:hlinkClick r:id="" action="ppaction://media"/>
          </p:cNvPr>
          <p:cNvPicPr>
            <a:picLocks noRot="1" noChangeAspect="1"/>
          </p:cNvPicPr>
          <p:nvPr>
            <a:wavAudioFile r:embed="rId1" name="صوت مسجّل"/>
          </p:nvPr>
        </p:nvPicPr>
        <p:blipFill>
          <a:blip r:embed="rId5"/>
          <a:stretch>
            <a:fillRect/>
          </a:stretch>
        </p:blipFill>
        <p:spPr>
          <a:xfrm>
            <a:off x="4419600" y="3276600"/>
            <a:ext cx="304800" cy="304800"/>
          </a:xfrm>
          <a:prstGeom prst="rect">
            <a:avLst/>
          </a:prstGeom>
        </p:spPr>
      </p:pic>
      <p:pic>
        <p:nvPicPr>
          <p:cNvPr id="5" name="صوت مسجّل">
            <a:hlinkClick r:id="" action="ppaction://media"/>
          </p:cNvPr>
          <p:cNvPicPr>
            <a:picLocks noRot="1" noChangeAspect="1"/>
          </p:cNvPicPr>
          <p:nvPr>
            <a:wavAudioFile r:embed="rId2" name="صوت مسجّل"/>
          </p:nvPr>
        </p:nvPicPr>
        <p:blipFill>
          <a:blip r:embed="rId6"/>
          <a:stretch>
            <a:fillRect/>
          </a:stretch>
        </p:blipFill>
        <p:spPr>
          <a:xfrm>
            <a:off x="4419600" y="3276600"/>
            <a:ext cx="304800" cy="304800"/>
          </a:xfrm>
          <a:prstGeom prst="rect">
            <a:avLst/>
          </a:prstGeom>
        </p:spPr>
      </p:pic>
      <p:pic>
        <p:nvPicPr>
          <p:cNvPr id="6" name="صوت مسجّل">
            <a:hlinkClick r:id="" action="ppaction://media"/>
          </p:cNvPr>
          <p:cNvPicPr>
            <a:picLocks noRot="1" noChangeAspect="1"/>
          </p:cNvPicPr>
          <p:nvPr>
            <a:wavAudioFile r:embed="rId3" name="صوت مسجّل"/>
          </p:nvPr>
        </p:nvPicPr>
        <p:blipFill>
          <a:blip r:embed="rId6"/>
          <a:stretch>
            <a:fillRect/>
          </a:stretch>
        </p:blipFill>
        <p:spPr>
          <a:xfrm>
            <a:off x="4419600" y="3276600"/>
            <a:ext cx="304800" cy="304800"/>
          </a:xfrm>
          <a:prstGeom prst="rect">
            <a:avLst/>
          </a:prstGeom>
        </p:spPr>
      </p:pic>
    </p:spTree>
    <p:extLst>
      <p:ext uri="{BB962C8B-B14F-4D97-AF65-F5344CB8AC3E}">
        <p14:creationId xmlns="" xmlns:p14="http://schemas.microsoft.com/office/powerpoint/2010/main" val="97119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9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788"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09" fill="hold"/>
                                        <p:tgtEl>
                                          <p:spTgt spid="6"/>
                                        </p:tgtEl>
                                      </p:cBhvr>
                                    </p:cmd>
                                  </p:childTnLst>
                                </p:cTn>
                              </p:par>
                            </p:childTnLst>
                          </p:cTn>
                        </p:par>
                      </p:childTnLst>
                    </p:cTn>
                  </p:par>
                </p:childTnLst>
              </p:cTn>
              <p:nextCondLst>
                <p:cond evt="onClick" delay="0">
                  <p:tgtEl>
                    <p:spTgt spid="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مدني">
  <a:themeElements>
    <a:clrScheme name="مدني">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مدني">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دني">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860</TotalTime>
  <Words>692</Words>
  <Application>Microsoft Office PowerPoint</Application>
  <PresentationFormat>عرض على الشاشة (3:4)‏</PresentationFormat>
  <Paragraphs>58</Paragraphs>
  <Slides>34</Slides>
  <Notes>0</Notes>
  <HiddenSlides>0</HiddenSlides>
  <MMClips>37</MMClips>
  <ScaleCrop>false</ScaleCrop>
  <HeadingPairs>
    <vt:vector size="4" baseType="variant">
      <vt:variant>
        <vt:lpstr>سمة</vt:lpstr>
      </vt:variant>
      <vt:variant>
        <vt:i4>1</vt:i4>
      </vt:variant>
      <vt:variant>
        <vt:lpstr>عناوين الشرائح</vt:lpstr>
      </vt:variant>
      <vt:variant>
        <vt:i4>34</vt:i4>
      </vt:variant>
    </vt:vector>
  </HeadingPairs>
  <TitlesOfParts>
    <vt:vector size="35" baseType="lpstr">
      <vt:lpstr>مدني</vt:lpstr>
      <vt:lpstr>مقدمة في علم النفس الاجتماعي </vt:lpstr>
      <vt:lpstr>صلة علم النفس الأجتماعي بالعلوم الاخرى </vt:lpstr>
      <vt:lpstr>التداخل بين علم النفس العام وعلم النفس الاجتماعي </vt:lpstr>
      <vt:lpstr> </vt:lpstr>
      <vt:lpstr>الشريحة 5</vt:lpstr>
      <vt:lpstr>        </vt:lpstr>
      <vt:lpstr>7</vt:lpstr>
      <vt:lpstr>                      8علم الاجتماع وعلم النفس الاجتماعي    </vt:lpstr>
      <vt:lpstr>              9</vt:lpstr>
      <vt:lpstr>الشريحة 10</vt:lpstr>
      <vt:lpstr>علم النفس الاجتماعي وعلم النفس التكويني </vt:lpstr>
      <vt:lpstr>الشريحة 12</vt:lpstr>
      <vt:lpstr>الشريحة 13</vt:lpstr>
      <vt:lpstr>الواجب المنزلي </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المجموعة الرابعة      الوسائل التعليمية</dc:title>
  <dc:creator>د.داود حلس</dc:creator>
  <cp:lastModifiedBy>Administrator</cp:lastModifiedBy>
  <cp:revision>218</cp:revision>
  <dcterms:created xsi:type="dcterms:W3CDTF">2017-08-28T17:57:30Z</dcterms:created>
  <dcterms:modified xsi:type="dcterms:W3CDTF">2020-12-06T17:47:27Z</dcterms:modified>
</cp:coreProperties>
</file>